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63" r:id="rId4"/>
    <p:sldId id="264" r:id="rId5"/>
    <p:sldId id="265" r:id="rId6"/>
    <p:sldId id="257" r:id="rId7"/>
    <p:sldId id="261" r:id="rId8"/>
    <p:sldId id="262" r:id="rId9"/>
    <p:sldId id="266" r:id="rId10"/>
    <p:sldId id="267" r:id="rId11"/>
    <p:sldId id="259" r:id="rId12"/>
    <p:sldId id="260" r:id="rId13"/>
    <p:sldId id="268" r:id="rId14"/>
    <p:sldId id="270" r:id="rId15"/>
    <p:sldId id="269" r:id="rId16"/>
    <p:sldId id="278" r:id="rId17"/>
    <p:sldId id="279" r:id="rId18"/>
    <p:sldId id="271" r:id="rId19"/>
    <p:sldId id="272" r:id="rId20"/>
    <p:sldId id="273" r:id="rId21"/>
    <p:sldId id="274" r:id="rId22"/>
    <p:sldId id="275" r:id="rId23"/>
    <p:sldId id="276" r:id="rId24"/>
    <p:sldId id="277" r:id="rId2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54" autoAdjust="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734BB3-8234-4880-8D5D-6DAF4B502653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3D255D0-CFDB-4A4F-BB6A-8363626BC04E}">
      <dgm:prSet phldrT="[Текст]"/>
      <dgm:spPr/>
      <dgm:t>
        <a:bodyPr/>
        <a:lstStyle/>
        <a:p>
          <a:r>
            <a:rPr lang="ru-RU" dirty="0" smtClean="0"/>
            <a:t>Подтверждение соответствия</a:t>
          </a:r>
          <a:endParaRPr lang="ru-RU" dirty="0"/>
        </a:p>
      </dgm:t>
    </dgm:pt>
    <dgm:pt modelId="{FA96B870-DD18-40E3-839F-792636020043}" type="parTrans" cxnId="{7937BB52-D465-4281-AD87-CD7D9E4F58E6}">
      <dgm:prSet/>
      <dgm:spPr/>
      <dgm:t>
        <a:bodyPr/>
        <a:lstStyle/>
        <a:p>
          <a:endParaRPr lang="ru-RU"/>
        </a:p>
      </dgm:t>
    </dgm:pt>
    <dgm:pt modelId="{2FDE47D1-BAE7-49C8-B2FB-9353D4A189EB}" type="sibTrans" cxnId="{7937BB52-D465-4281-AD87-CD7D9E4F58E6}">
      <dgm:prSet/>
      <dgm:spPr/>
      <dgm:t>
        <a:bodyPr/>
        <a:lstStyle/>
        <a:p>
          <a:endParaRPr lang="ru-RU"/>
        </a:p>
      </dgm:t>
    </dgm:pt>
    <dgm:pt modelId="{4203AEFC-BFC0-49AB-803A-FBC2B6223FF1}">
      <dgm:prSet phldrT="[Текст]"/>
      <dgm:spPr/>
      <dgm:t>
        <a:bodyPr/>
        <a:lstStyle/>
        <a:p>
          <a:r>
            <a:rPr lang="ru-RU" dirty="0" smtClean="0"/>
            <a:t>Обязательная форма подтверждения соответствия</a:t>
          </a:r>
          <a:endParaRPr lang="ru-RU" dirty="0"/>
        </a:p>
      </dgm:t>
    </dgm:pt>
    <dgm:pt modelId="{0A7FE04F-5B6F-4DA3-A19A-557CA4351D0F}" type="parTrans" cxnId="{BAE6A501-BC99-4309-8B27-A6E618F4EF46}">
      <dgm:prSet/>
      <dgm:spPr/>
      <dgm:t>
        <a:bodyPr/>
        <a:lstStyle/>
        <a:p>
          <a:endParaRPr lang="ru-RU"/>
        </a:p>
      </dgm:t>
    </dgm:pt>
    <dgm:pt modelId="{385C7160-F9CD-45C7-842A-B9940D9ACAB3}" type="sibTrans" cxnId="{BAE6A501-BC99-4309-8B27-A6E618F4EF46}">
      <dgm:prSet/>
      <dgm:spPr/>
      <dgm:t>
        <a:bodyPr/>
        <a:lstStyle/>
        <a:p>
          <a:endParaRPr lang="ru-RU"/>
        </a:p>
      </dgm:t>
    </dgm:pt>
    <dgm:pt modelId="{82122421-27BA-4D67-8EAA-F4A2B94A4315}">
      <dgm:prSet phldrT="[Текст]"/>
      <dgm:spPr/>
      <dgm:t>
        <a:bodyPr/>
        <a:lstStyle/>
        <a:p>
          <a:r>
            <a:rPr lang="ru-RU" dirty="0" smtClean="0"/>
            <a:t>Декларирование соответствия</a:t>
          </a:r>
          <a:endParaRPr lang="ru-RU" dirty="0"/>
        </a:p>
      </dgm:t>
    </dgm:pt>
    <dgm:pt modelId="{A745E8A1-DE82-498E-BD43-D563571608C4}" type="parTrans" cxnId="{8B3BFA26-5708-4993-AC9D-0B19C8A2D744}">
      <dgm:prSet/>
      <dgm:spPr/>
      <dgm:t>
        <a:bodyPr/>
        <a:lstStyle/>
        <a:p>
          <a:endParaRPr lang="ru-RU"/>
        </a:p>
      </dgm:t>
    </dgm:pt>
    <dgm:pt modelId="{64150E54-9656-40D5-A31F-6D2FF8151301}" type="sibTrans" cxnId="{8B3BFA26-5708-4993-AC9D-0B19C8A2D744}">
      <dgm:prSet/>
      <dgm:spPr/>
      <dgm:t>
        <a:bodyPr/>
        <a:lstStyle/>
        <a:p>
          <a:endParaRPr lang="ru-RU"/>
        </a:p>
      </dgm:t>
    </dgm:pt>
    <dgm:pt modelId="{D0AB459E-CC19-4651-B168-F58F49D071F3}">
      <dgm:prSet phldrT="[Текст]"/>
      <dgm:spPr/>
      <dgm:t>
        <a:bodyPr/>
        <a:lstStyle/>
        <a:p>
          <a:r>
            <a:rPr lang="ru-RU" dirty="0" smtClean="0"/>
            <a:t>Обязательная сертификация</a:t>
          </a:r>
          <a:endParaRPr lang="ru-RU" dirty="0"/>
        </a:p>
      </dgm:t>
    </dgm:pt>
    <dgm:pt modelId="{EB80CEF3-906A-488E-B510-3594486E9F59}" type="parTrans" cxnId="{667F74BB-5976-44CB-BA85-95AA1A2E28D8}">
      <dgm:prSet/>
      <dgm:spPr/>
      <dgm:t>
        <a:bodyPr/>
        <a:lstStyle/>
        <a:p>
          <a:endParaRPr lang="ru-RU"/>
        </a:p>
      </dgm:t>
    </dgm:pt>
    <dgm:pt modelId="{4CCF977A-29EA-446D-A8D7-854E178A8CFB}" type="sibTrans" cxnId="{667F74BB-5976-44CB-BA85-95AA1A2E28D8}">
      <dgm:prSet/>
      <dgm:spPr/>
      <dgm:t>
        <a:bodyPr/>
        <a:lstStyle/>
        <a:p>
          <a:endParaRPr lang="ru-RU"/>
        </a:p>
      </dgm:t>
    </dgm:pt>
    <dgm:pt modelId="{D6B0481D-C7C9-456E-890F-2C8C24BF471B}">
      <dgm:prSet phldrT="[Текст]"/>
      <dgm:spPr/>
      <dgm:t>
        <a:bodyPr/>
        <a:lstStyle/>
        <a:p>
          <a:r>
            <a:rPr lang="ru-RU" dirty="0" smtClean="0"/>
            <a:t>Добровольная форма подтверждения соответствия</a:t>
          </a:r>
          <a:endParaRPr lang="ru-RU" dirty="0"/>
        </a:p>
      </dgm:t>
    </dgm:pt>
    <dgm:pt modelId="{0C917917-6697-46B0-8813-A0C24B423BB1}" type="parTrans" cxnId="{4A48AA88-81D6-4F74-A572-726979815818}">
      <dgm:prSet/>
      <dgm:spPr/>
      <dgm:t>
        <a:bodyPr/>
        <a:lstStyle/>
        <a:p>
          <a:endParaRPr lang="ru-RU"/>
        </a:p>
      </dgm:t>
    </dgm:pt>
    <dgm:pt modelId="{E0B70460-8E74-445B-A0C6-B785BDF29F79}" type="sibTrans" cxnId="{4A48AA88-81D6-4F74-A572-726979815818}">
      <dgm:prSet/>
      <dgm:spPr/>
      <dgm:t>
        <a:bodyPr/>
        <a:lstStyle/>
        <a:p>
          <a:endParaRPr lang="ru-RU"/>
        </a:p>
      </dgm:t>
    </dgm:pt>
    <dgm:pt modelId="{9DA07A28-42A6-4B6A-B8D4-3C11300CEF36}">
      <dgm:prSet phldrT="[Текст]"/>
      <dgm:spPr/>
      <dgm:t>
        <a:bodyPr/>
        <a:lstStyle/>
        <a:p>
          <a:r>
            <a:rPr lang="ru-RU" dirty="0" smtClean="0"/>
            <a:t>Добровольная сертификация</a:t>
          </a:r>
          <a:endParaRPr lang="ru-RU" dirty="0"/>
        </a:p>
      </dgm:t>
    </dgm:pt>
    <dgm:pt modelId="{91706148-9A55-4E2E-8F83-2DDFE960A070}" type="parTrans" cxnId="{212B3425-E3DF-4F95-8583-6768648466C5}">
      <dgm:prSet/>
      <dgm:spPr/>
      <dgm:t>
        <a:bodyPr/>
        <a:lstStyle/>
        <a:p>
          <a:endParaRPr lang="ru-RU"/>
        </a:p>
      </dgm:t>
    </dgm:pt>
    <dgm:pt modelId="{389759B5-1A97-4851-88AD-AA9F7755C37D}" type="sibTrans" cxnId="{212B3425-E3DF-4F95-8583-6768648466C5}">
      <dgm:prSet/>
      <dgm:spPr/>
      <dgm:t>
        <a:bodyPr/>
        <a:lstStyle/>
        <a:p>
          <a:endParaRPr lang="ru-RU"/>
        </a:p>
      </dgm:t>
    </dgm:pt>
    <dgm:pt modelId="{208877D3-5CA5-44EF-9FA4-8CBBE99FC603}" type="pres">
      <dgm:prSet presAssocID="{5A734BB3-8234-4880-8D5D-6DAF4B50265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F3D0CE3-ADF0-483C-B7DE-58BF94318B02}" type="pres">
      <dgm:prSet presAssocID="{63D255D0-CFDB-4A4F-BB6A-8363626BC04E}" presName="hierRoot1" presStyleCnt="0"/>
      <dgm:spPr/>
    </dgm:pt>
    <dgm:pt modelId="{A1DCFB7B-71AF-4768-A062-BB047E2407AA}" type="pres">
      <dgm:prSet presAssocID="{63D255D0-CFDB-4A4F-BB6A-8363626BC04E}" presName="composite" presStyleCnt="0"/>
      <dgm:spPr/>
    </dgm:pt>
    <dgm:pt modelId="{51A82FC6-DE1F-4F91-9A76-2B5EE165C9C0}" type="pres">
      <dgm:prSet presAssocID="{63D255D0-CFDB-4A4F-BB6A-8363626BC04E}" presName="background" presStyleLbl="node0" presStyleIdx="0" presStyleCnt="1"/>
      <dgm:spPr/>
    </dgm:pt>
    <dgm:pt modelId="{FB63597E-FD5E-4C94-88BC-762A7F723F50}" type="pres">
      <dgm:prSet presAssocID="{63D255D0-CFDB-4A4F-BB6A-8363626BC04E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A6311C8-757A-422B-95E8-37F96CC08BD4}" type="pres">
      <dgm:prSet presAssocID="{63D255D0-CFDB-4A4F-BB6A-8363626BC04E}" presName="hierChild2" presStyleCnt="0"/>
      <dgm:spPr/>
    </dgm:pt>
    <dgm:pt modelId="{71866EC6-7487-485D-9525-B91DFBD530F0}" type="pres">
      <dgm:prSet presAssocID="{0A7FE04F-5B6F-4DA3-A19A-557CA4351D0F}" presName="Name10" presStyleLbl="parChTrans1D2" presStyleIdx="0" presStyleCnt="2"/>
      <dgm:spPr/>
      <dgm:t>
        <a:bodyPr/>
        <a:lstStyle/>
        <a:p>
          <a:endParaRPr lang="ru-RU"/>
        </a:p>
      </dgm:t>
    </dgm:pt>
    <dgm:pt modelId="{0F2B84BF-AB73-4C38-8067-8198F1542577}" type="pres">
      <dgm:prSet presAssocID="{4203AEFC-BFC0-49AB-803A-FBC2B6223FF1}" presName="hierRoot2" presStyleCnt="0"/>
      <dgm:spPr/>
    </dgm:pt>
    <dgm:pt modelId="{4AEBCFA6-B7B4-4258-BAA3-1F20AA51FA04}" type="pres">
      <dgm:prSet presAssocID="{4203AEFC-BFC0-49AB-803A-FBC2B6223FF1}" presName="composite2" presStyleCnt="0"/>
      <dgm:spPr/>
    </dgm:pt>
    <dgm:pt modelId="{314B351D-9FCC-4C6A-B80B-17DE7A79015C}" type="pres">
      <dgm:prSet presAssocID="{4203AEFC-BFC0-49AB-803A-FBC2B6223FF1}" presName="background2" presStyleLbl="node2" presStyleIdx="0" presStyleCnt="2"/>
      <dgm:spPr/>
    </dgm:pt>
    <dgm:pt modelId="{E9321B8D-2BB0-4F93-B75F-0B80B5C60D65}" type="pres">
      <dgm:prSet presAssocID="{4203AEFC-BFC0-49AB-803A-FBC2B6223FF1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FFCBD8F-D52B-4AEE-9D6A-EE60A2654D0F}" type="pres">
      <dgm:prSet presAssocID="{4203AEFC-BFC0-49AB-803A-FBC2B6223FF1}" presName="hierChild3" presStyleCnt="0"/>
      <dgm:spPr/>
    </dgm:pt>
    <dgm:pt modelId="{487C259A-ED76-460C-B76A-6CA14C9BA2BC}" type="pres">
      <dgm:prSet presAssocID="{A745E8A1-DE82-498E-BD43-D563571608C4}" presName="Name17" presStyleLbl="parChTrans1D3" presStyleIdx="0" presStyleCnt="3"/>
      <dgm:spPr/>
      <dgm:t>
        <a:bodyPr/>
        <a:lstStyle/>
        <a:p>
          <a:endParaRPr lang="ru-RU"/>
        </a:p>
      </dgm:t>
    </dgm:pt>
    <dgm:pt modelId="{BBF8DCBC-7B4D-438D-8F08-038E988E9AE0}" type="pres">
      <dgm:prSet presAssocID="{82122421-27BA-4D67-8EAA-F4A2B94A4315}" presName="hierRoot3" presStyleCnt="0"/>
      <dgm:spPr/>
    </dgm:pt>
    <dgm:pt modelId="{7179165D-AFC6-47B1-AF6B-64C86E5553F6}" type="pres">
      <dgm:prSet presAssocID="{82122421-27BA-4D67-8EAA-F4A2B94A4315}" presName="composite3" presStyleCnt="0"/>
      <dgm:spPr/>
    </dgm:pt>
    <dgm:pt modelId="{5371B051-E8DB-4B9E-A6FA-79E466849E64}" type="pres">
      <dgm:prSet presAssocID="{82122421-27BA-4D67-8EAA-F4A2B94A4315}" presName="background3" presStyleLbl="node3" presStyleIdx="0" presStyleCnt="3"/>
      <dgm:spPr/>
    </dgm:pt>
    <dgm:pt modelId="{D6A36031-54DC-44D0-9AE7-30900781188D}" type="pres">
      <dgm:prSet presAssocID="{82122421-27BA-4D67-8EAA-F4A2B94A4315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C20555B-7A42-4BCD-9713-6060C81780C8}" type="pres">
      <dgm:prSet presAssocID="{82122421-27BA-4D67-8EAA-F4A2B94A4315}" presName="hierChild4" presStyleCnt="0"/>
      <dgm:spPr/>
    </dgm:pt>
    <dgm:pt modelId="{DBF00B45-6313-4AD7-A450-D76A83473D12}" type="pres">
      <dgm:prSet presAssocID="{EB80CEF3-906A-488E-B510-3594486E9F59}" presName="Name17" presStyleLbl="parChTrans1D3" presStyleIdx="1" presStyleCnt="3"/>
      <dgm:spPr/>
      <dgm:t>
        <a:bodyPr/>
        <a:lstStyle/>
        <a:p>
          <a:endParaRPr lang="ru-RU"/>
        </a:p>
      </dgm:t>
    </dgm:pt>
    <dgm:pt modelId="{BF44ED4D-CF6F-43B5-BA8F-353ED634C17E}" type="pres">
      <dgm:prSet presAssocID="{D0AB459E-CC19-4651-B168-F58F49D071F3}" presName="hierRoot3" presStyleCnt="0"/>
      <dgm:spPr/>
    </dgm:pt>
    <dgm:pt modelId="{52015AC9-4C3C-4144-B606-1C466FD6635F}" type="pres">
      <dgm:prSet presAssocID="{D0AB459E-CC19-4651-B168-F58F49D071F3}" presName="composite3" presStyleCnt="0"/>
      <dgm:spPr/>
    </dgm:pt>
    <dgm:pt modelId="{453DAEF6-9525-4CC3-8F2C-3DD5CEC7FC8E}" type="pres">
      <dgm:prSet presAssocID="{D0AB459E-CC19-4651-B168-F58F49D071F3}" presName="background3" presStyleLbl="node3" presStyleIdx="1" presStyleCnt="3"/>
      <dgm:spPr/>
    </dgm:pt>
    <dgm:pt modelId="{2D26D9F8-B353-4AF7-AB81-54B3A1E73DB4}" type="pres">
      <dgm:prSet presAssocID="{D0AB459E-CC19-4651-B168-F58F49D071F3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9BF09F1-FCF9-4C5A-A918-622CDF465837}" type="pres">
      <dgm:prSet presAssocID="{D0AB459E-CC19-4651-B168-F58F49D071F3}" presName="hierChild4" presStyleCnt="0"/>
      <dgm:spPr/>
    </dgm:pt>
    <dgm:pt modelId="{A8D25AFD-A224-4852-B94A-487530533B22}" type="pres">
      <dgm:prSet presAssocID="{0C917917-6697-46B0-8813-A0C24B423BB1}" presName="Name10" presStyleLbl="parChTrans1D2" presStyleIdx="1" presStyleCnt="2"/>
      <dgm:spPr/>
      <dgm:t>
        <a:bodyPr/>
        <a:lstStyle/>
        <a:p>
          <a:endParaRPr lang="ru-RU"/>
        </a:p>
      </dgm:t>
    </dgm:pt>
    <dgm:pt modelId="{1F666839-7056-4381-A9D9-E27202B79922}" type="pres">
      <dgm:prSet presAssocID="{D6B0481D-C7C9-456E-890F-2C8C24BF471B}" presName="hierRoot2" presStyleCnt="0"/>
      <dgm:spPr/>
    </dgm:pt>
    <dgm:pt modelId="{7AFE286D-562F-4C5C-B199-B94450CF5299}" type="pres">
      <dgm:prSet presAssocID="{D6B0481D-C7C9-456E-890F-2C8C24BF471B}" presName="composite2" presStyleCnt="0"/>
      <dgm:spPr/>
    </dgm:pt>
    <dgm:pt modelId="{A4C0A6D9-1726-4F24-88B6-6F403C138B30}" type="pres">
      <dgm:prSet presAssocID="{D6B0481D-C7C9-456E-890F-2C8C24BF471B}" presName="background2" presStyleLbl="node2" presStyleIdx="1" presStyleCnt="2"/>
      <dgm:spPr/>
    </dgm:pt>
    <dgm:pt modelId="{D1CB4625-F209-442A-8A71-C8CE1086BAF9}" type="pres">
      <dgm:prSet presAssocID="{D6B0481D-C7C9-456E-890F-2C8C24BF471B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A10D892-3D9F-49B4-83B8-AC911B326623}" type="pres">
      <dgm:prSet presAssocID="{D6B0481D-C7C9-456E-890F-2C8C24BF471B}" presName="hierChild3" presStyleCnt="0"/>
      <dgm:spPr/>
    </dgm:pt>
    <dgm:pt modelId="{04839808-7348-4AB1-A989-9CD160CB5906}" type="pres">
      <dgm:prSet presAssocID="{91706148-9A55-4E2E-8F83-2DDFE960A070}" presName="Name17" presStyleLbl="parChTrans1D3" presStyleIdx="2" presStyleCnt="3"/>
      <dgm:spPr/>
      <dgm:t>
        <a:bodyPr/>
        <a:lstStyle/>
        <a:p>
          <a:endParaRPr lang="ru-RU"/>
        </a:p>
      </dgm:t>
    </dgm:pt>
    <dgm:pt modelId="{5BF85542-21B2-41EB-B737-68A0C3F53603}" type="pres">
      <dgm:prSet presAssocID="{9DA07A28-42A6-4B6A-B8D4-3C11300CEF36}" presName="hierRoot3" presStyleCnt="0"/>
      <dgm:spPr/>
    </dgm:pt>
    <dgm:pt modelId="{F92A51E4-6FC6-4282-A1DB-F8B4C84F8D4F}" type="pres">
      <dgm:prSet presAssocID="{9DA07A28-42A6-4B6A-B8D4-3C11300CEF36}" presName="composite3" presStyleCnt="0"/>
      <dgm:spPr/>
    </dgm:pt>
    <dgm:pt modelId="{864BF07D-5D87-408E-92AF-CA3150390F82}" type="pres">
      <dgm:prSet presAssocID="{9DA07A28-42A6-4B6A-B8D4-3C11300CEF36}" presName="background3" presStyleLbl="node3" presStyleIdx="2" presStyleCnt="3"/>
      <dgm:spPr/>
    </dgm:pt>
    <dgm:pt modelId="{F6D04AB3-C55E-48A8-A0E7-C509C01AF466}" type="pres">
      <dgm:prSet presAssocID="{9DA07A28-42A6-4B6A-B8D4-3C11300CEF36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1B04C97-1421-4E48-BEB9-489638E510EC}" type="pres">
      <dgm:prSet presAssocID="{9DA07A28-42A6-4B6A-B8D4-3C11300CEF36}" presName="hierChild4" presStyleCnt="0"/>
      <dgm:spPr/>
    </dgm:pt>
  </dgm:ptLst>
  <dgm:cxnLst>
    <dgm:cxn modelId="{667F74BB-5976-44CB-BA85-95AA1A2E28D8}" srcId="{4203AEFC-BFC0-49AB-803A-FBC2B6223FF1}" destId="{D0AB459E-CC19-4651-B168-F58F49D071F3}" srcOrd="1" destOrd="0" parTransId="{EB80CEF3-906A-488E-B510-3594486E9F59}" sibTransId="{4CCF977A-29EA-446D-A8D7-854E178A8CFB}"/>
    <dgm:cxn modelId="{B5828978-CB81-4CB8-AFC3-7FA58A9226B6}" type="presOf" srcId="{0C917917-6697-46B0-8813-A0C24B423BB1}" destId="{A8D25AFD-A224-4852-B94A-487530533B22}" srcOrd="0" destOrd="0" presId="urn:microsoft.com/office/officeart/2005/8/layout/hierarchy1"/>
    <dgm:cxn modelId="{E7490C0B-7531-4546-998A-D2848B5D6C07}" type="presOf" srcId="{63D255D0-CFDB-4A4F-BB6A-8363626BC04E}" destId="{FB63597E-FD5E-4C94-88BC-762A7F723F50}" srcOrd="0" destOrd="0" presId="urn:microsoft.com/office/officeart/2005/8/layout/hierarchy1"/>
    <dgm:cxn modelId="{8241FDDD-9D4A-4FE3-80F3-6D3975FB5B19}" type="presOf" srcId="{4203AEFC-BFC0-49AB-803A-FBC2B6223FF1}" destId="{E9321B8D-2BB0-4F93-B75F-0B80B5C60D65}" srcOrd="0" destOrd="0" presId="urn:microsoft.com/office/officeart/2005/8/layout/hierarchy1"/>
    <dgm:cxn modelId="{7AAC5A4F-2AF8-473B-8701-42849B5EC113}" type="presOf" srcId="{82122421-27BA-4D67-8EAA-F4A2B94A4315}" destId="{D6A36031-54DC-44D0-9AE7-30900781188D}" srcOrd="0" destOrd="0" presId="urn:microsoft.com/office/officeart/2005/8/layout/hierarchy1"/>
    <dgm:cxn modelId="{F284E1D3-DD4E-48C9-B82E-92663A33D68A}" type="presOf" srcId="{0A7FE04F-5B6F-4DA3-A19A-557CA4351D0F}" destId="{71866EC6-7487-485D-9525-B91DFBD530F0}" srcOrd="0" destOrd="0" presId="urn:microsoft.com/office/officeart/2005/8/layout/hierarchy1"/>
    <dgm:cxn modelId="{212B3425-E3DF-4F95-8583-6768648466C5}" srcId="{D6B0481D-C7C9-456E-890F-2C8C24BF471B}" destId="{9DA07A28-42A6-4B6A-B8D4-3C11300CEF36}" srcOrd="0" destOrd="0" parTransId="{91706148-9A55-4E2E-8F83-2DDFE960A070}" sibTransId="{389759B5-1A97-4851-88AD-AA9F7755C37D}"/>
    <dgm:cxn modelId="{C89B67EB-6295-4DD9-B1A2-431A309BBB19}" type="presOf" srcId="{A745E8A1-DE82-498E-BD43-D563571608C4}" destId="{487C259A-ED76-460C-B76A-6CA14C9BA2BC}" srcOrd="0" destOrd="0" presId="urn:microsoft.com/office/officeart/2005/8/layout/hierarchy1"/>
    <dgm:cxn modelId="{7937BB52-D465-4281-AD87-CD7D9E4F58E6}" srcId="{5A734BB3-8234-4880-8D5D-6DAF4B502653}" destId="{63D255D0-CFDB-4A4F-BB6A-8363626BC04E}" srcOrd="0" destOrd="0" parTransId="{FA96B870-DD18-40E3-839F-792636020043}" sibTransId="{2FDE47D1-BAE7-49C8-B2FB-9353D4A189EB}"/>
    <dgm:cxn modelId="{83586B72-34F9-44C3-87C2-1A0959DD5C1E}" type="presOf" srcId="{D6B0481D-C7C9-456E-890F-2C8C24BF471B}" destId="{D1CB4625-F209-442A-8A71-C8CE1086BAF9}" srcOrd="0" destOrd="0" presId="urn:microsoft.com/office/officeart/2005/8/layout/hierarchy1"/>
    <dgm:cxn modelId="{58364695-760E-40D1-8F96-3B17B145F257}" type="presOf" srcId="{D0AB459E-CC19-4651-B168-F58F49D071F3}" destId="{2D26D9F8-B353-4AF7-AB81-54B3A1E73DB4}" srcOrd="0" destOrd="0" presId="urn:microsoft.com/office/officeart/2005/8/layout/hierarchy1"/>
    <dgm:cxn modelId="{F54E3044-5D29-4563-A7CA-59F412634024}" type="presOf" srcId="{9DA07A28-42A6-4B6A-B8D4-3C11300CEF36}" destId="{F6D04AB3-C55E-48A8-A0E7-C509C01AF466}" srcOrd="0" destOrd="0" presId="urn:microsoft.com/office/officeart/2005/8/layout/hierarchy1"/>
    <dgm:cxn modelId="{BAE6A501-BC99-4309-8B27-A6E618F4EF46}" srcId="{63D255D0-CFDB-4A4F-BB6A-8363626BC04E}" destId="{4203AEFC-BFC0-49AB-803A-FBC2B6223FF1}" srcOrd="0" destOrd="0" parTransId="{0A7FE04F-5B6F-4DA3-A19A-557CA4351D0F}" sibTransId="{385C7160-F9CD-45C7-842A-B9940D9ACAB3}"/>
    <dgm:cxn modelId="{8B3BFA26-5708-4993-AC9D-0B19C8A2D744}" srcId="{4203AEFC-BFC0-49AB-803A-FBC2B6223FF1}" destId="{82122421-27BA-4D67-8EAA-F4A2B94A4315}" srcOrd="0" destOrd="0" parTransId="{A745E8A1-DE82-498E-BD43-D563571608C4}" sibTransId="{64150E54-9656-40D5-A31F-6D2FF8151301}"/>
    <dgm:cxn modelId="{DD4733B9-F5ED-431E-9AFB-3F0B14FE6D69}" type="presOf" srcId="{EB80CEF3-906A-488E-B510-3594486E9F59}" destId="{DBF00B45-6313-4AD7-A450-D76A83473D12}" srcOrd="0" destOrd="0" presId="urn:microsoft.com/office/officeart/2005/8/layout/hierarchy1"/>
    <dgm:cxn modelId="{4A48AA88-81D6-4F74-A572-726979815818}" srcId="{63D255D0-CFDB-4A4F-BB6A-8363626BC04E}" destId="{D6B0481D-C7C9-456E-890F-2C8C24BF471B}" srcOrd="1" destOrd="0" parTransId="{0C917917-6697-46B0-8813-A0C24B423BB1}" sibTransId="{E0B70460-8E74-445B-A0C6-B785BDF29F79}"/>
    <dgm:cxn modelId="{893394DE-AAB5-45D4-8D44-8C63D6E833A2}" type="presOf" srcId="{5A734BB3-8234-4880-8D5D-6DAF4B502653}" destId="{208877D3-5CA5-44EF-9FA4-8CBBE99FC603}" srcOrd="0" destOrd="0" presId="urn:microsoft.com/office/officeart/2005/8/layout/hierarchy1"/>
    <dgm:cxn modelId="{408EC16F-15A1-43A0-8B20-67223A691136}" type="presOf" srcId="{91706148-9A55-4E2E-8F83-2DDFE960A070}" destId="{04839808-7348-4AB1-A989-9CD160CB5906}" srcOrd="0" destOrd="0" presId="urn:microsoft.com/office/officeart/2005/8/layout/hierarchy1"/>
    <dgm:cxn modelId="{15BB77A8-CDA1-4FEF-B2DD-7B9FD4D4DD64}" type="presParOf" srcId="{208877D3-5CA5-44EF-9FA4-8CBBE99FC603}" destId="{7F3D0CE3-ADF0-483C-B7DE-58BF94318B02}" srcOrd="0" destOrd="0" presId="urn:microsoft.com/office/officeart/2005/8/layout/hierarchy1"/>
    <dgm:cxn modelId="{A3C29ADE-FC4A-48B5-9761-0EC703C881EC}" type="presParOf" srcId="{7F3D0CE3-ADF0-483C-B7DE-58BF94318B02}" destId="{A1DCFB7B-71AF-4768-A062-BB047E2407AA}" srcOrd="0" destOrd="0" presId="urn:microsoft.com/office/officeart/2005/8/layout/hierarchy1"/>
    <dgm:cxn modelId="{A1D1D4E2-672E-4C1D-A8DA-5E263BC687A4}" type="presParOf" srcId="{A1DCFB7B-71AF-4768-A062-BB047E2407AA}" destId="{51A82FC6-DE1F-4F91-9A76-2B5EE165C9C0}" srcOrd="0" destOrd="0" presId="urn:microsoft.com/office/officeart/2005/8/layout/hierarchy1"/>
    <dgm:cxn modelId="{2050504F-F67B-47DC-BF41-C0310E4619C2}" type="presParOf" srcId="{A1DCFB7B-71AF-4768-A062-BB047E2407AA}" destId="{FB63597E-FD5E-4C94-88BC-762A7F723F50}" srcOrd="1" destOrd="0" presId="urn:microsoft.com/office/officeart/2005/8/layout/hierarchy1"/>
    <dgm:cxn modelId="{59B96D4D-8639-4686-AA2C-4F9A06BC5375}" type="presParOf" srcId="{7F3D0CE3-ADF0-483C-B7DE-58BF94318B02}" destId="{4A6311C8-757A-422B-95E8-37F96CC08BD4}" srcOrd="1" destOrd="0" presId="urn:microsoft.com/office/officeart/2005/8/layout/hierarchy1"/>
    <dgm:cxn modelId="{15E598F4-3413-4045-B654-AFD3AF5F00D4}" type="presParOf" srcId="{4A6311C8-757A-422B-95E8-37F96CC08BD4}" destId="{71866EC6-7487-485D-9525-B91DFBD530F0}" srcOrd="0" destOrd="0" presId="urn:microsoft.com/office/officeart/2005/8/layout/hierarchy1"/>
    <dgm:cxn modelId="{6F9A2719-D020-44E2-AF12-7C7C62AE9EA7}" type="presParOf" srcId="{4A6311C8-757A-422B-95E8-37F96CC08BD4}" destId="{0F2B84BF-AB73-4C38-8067-8198F1542577}" srcOrd="1" destOrd="0" presId="urn:microsoft.com/office/officeart/2005/8/layout/hierarchy1"/>
    <dgm:cxn modelId="{90010C2F-E826-4AAE-A4F0-B952FE1D47CA}" type="presParOf" srcId="{0F2B84BF-AB73-4C38-8067-8198F1542577}" destId="{4AEBCFA6-B7B4-4258-BAA3-1F20AA51FA04}" srcOrd="0" destOrd="0" presId="urn:microsoft.com/office/officeart/2005/8/layout/hierarchy1"/>
    <dgm:cxn modelId="{48A185C2-5067-4D63-923E-90EF53E610C7}" type="presParOf" srcId="{4AEBCFA6-B7B4-4258-BAA3-1F20AA51FA04}" destId="{314B351D-9FCC-4C6A-B80B-17DE7A79015C}" srcOrd="0" destOrd="0" presId="urn:microsoft.com/office/officeart/2005/8/layout/hierarchy1"/>
    <dgm:cxn modelId="{DAC2CB85-F07F-4F2F-94B1-815F86540CD8}" type="presParOf" srcId="{4AEBCFA6-B7B4-4258-BAA3-1F20AA51FA04}" destId="{E9321B8D-2BB0-4F93-B75F-0B80B5C60D65}" srcOrd="1" destOrd="0" presId="urn:microsoft.com/office/officeart/2005/8/layout/hierarchy1"/>
    <dgm:cxn modelId="{52BD82E2-73A8-4409-839E-F85E6321EA7A}" type="presParOf" srcId="{0F2B84BF-AB73-4C38-8067-8198F1542577}" destId="{AFFCBD8F-D52B-4AEE-9D6A-EE60A2654D0F}" srcOrd="1" destOrd="0" presId="urn:microsoft.com/office/officeart/2005/8/layout/hierarchy1"/>
    <dgm:cxn modelId="{5C20D8DF-E3DE-4530-AB57-2711668A4350}" type="presParOf" srcId="{AFFCBD8F-D52B-4AEE-9D6A-EE60A2654D0F}" destId="{487C259A-ED76-460C-B76A-6CA14C9BA2BC}" srcOrd="0" destOrd="0" presId="urn:microsoft.com/office/officeart/2005/8/layout/hierarchy1"/>
    <dgm:cxn modelId="{AE08AE60-4937-4739-B08C-955B8057F4D2}" type="presParOf" srcId="{AFFCBD8F-D52B-4AEE-9D6A-EE60A2654D0F}" destId="{BBF8DCBC-7B4D-438D-8F08-038E988E9AE0}" srcOrd="1" destOrd="0" presId="urn:microsoft.com/office/officeart/2005/8/layout/hierarchy1"/>
    <dgm:cxn modelId="{549EE3D2-0B7E-4676-9C3F-E1A58D38CACA}" type="presParOf" srcId="{BBF8DCBC-7B4D-438D-8F08-038E988E9AE0}" destId="{7179165D-AFC6-47B1-AF6B-64C86E5553F6}" srcOrd="0" destOrd="0" presId="urn:microsoft.com/office/officeart/2005/8/layout/hierarchy1"/>
    <dgm:cxn modelId="{50DDA196-B24F-4851-965D-9B32D0DB02BA}" type="presParOf" srcId="{7179165D-AFC6-47B1-AF6B-64C86E5553F6}" destId="{5371B051-E8DB-4B9E-A6FA-79E466849E64}" srcOrd="0" destOrd="0" presId="urn:microsoft.com/office/officeart/2005/8/layout/hierarchy1"/>
    <dgm:cxn modelId="{AE7C6BFE-F5C0-4BEE-968E-155B702FD92C}" type="presParOf" srcId="{7179165D-AFC6-47B1-AF6B-64C86E5553F6}" destId="{D6A36031-54DC-44D0-9AE7-30900781188D}" srcOrd="1" destOrd="0" presId="urn:microsoft.com/office/officeart/2005/8/layout/hierarchy1"/>
    <dgm:cxn modelId="{CF5994A6-2645-4E9F-8A82-029E46B70A58}" type="presParOf" srcId="{BBF8DCBC-7B4D-438D-8F08-038E988E9AE0}" destId="{1C20555B-7A42-4BCD-9713-6060C81780C8}" srcOrd="1" destOrd="0" presId="urn:microsoft.com/office/officeart/2005/8/layout/hierarchy1"/>
    <dgm:cxn modelId="{7815D00C-AFA5-4834-BB8B-98FC2444BE59}" type="presParOf" srcId="{AFFCBD8F-D52B-4AEE-9D6A-EE60A2654D0F}" destId="{DBF00B45-6313-4AD7-A450-D76A83473D12}" srcOrd="2" destOrd="0" presId="urn:microsoft.com/office/officeart/2005/8/layout/hierarchy1"/>
    <dgm:cxn modelId="{82A85D29-32CB-4517-B5C5-9DE73186B4E5}" type="presParOf" srcId="{AFFCBD8F-D52B-4AEE-9D6A-EE60A2654D0F}" destId="{BF44ED4D-CF6F-43B5-BA8F-353ED634C17E}" srcOrd="3" destOrd="0" presId="urn:microsoft.com/office/officeart/2005/8/layout/hierarchy1"/>
    <dgm:cxn modelId="{23BA9B83-D3F5-4636-88E8-0B151F32CBB2}" type="presParOf" srcId="{BF44ED4D-CF6F-43B5-BA8F-353ED634C17E}" destId="{52015AC9-4C3C-4144-B606-1C466FD6635F}" srcOrd="0" destOrd="0" presId="urn:microsoft.com/office/officeart/2005/8/layout/hierarchy1"/>
    <dgm:cxn modelId="{76186D0C-1D30-4307-A374-B1F7DE3857A7}" type="presParOf" srcId="{52015AC9-4C3C-4144-B606-1C466FD6635F}" destId="{453DAEF6-9525-4CC3-8F2C-3DD5CEC7FC8E}" srcOrd="0" destOrd="0" presId="urn:microsoft.com/office/officeart/2005/8/layout/hierarchy1"/>
    <dgm:cxn modelId="{B1E684C0-3D19-494E-A11B-C0B8EFF41473}" type="presParOf" srcId="{52015AC9-4C3C-4144-B606-1C466FD6635F}" destId="{2D26D9F8-B353-4AF7-AB81-54B3A1E73DB4}" srcOrd="1" destOrd="0" presId="urn:microsoft.com/office/officeart/2005/8/layout/hierarchy1"/>
    <dgm:cxn modelId="{3EFCB26A-A648-4AB1-B3DC-D11D903A1D82}" type="presParOf" srcId="{BF44ED4D-CF6F-43B5-BA8F-353ED634C17E}" destId="{09BF09F1-FCF9-4C5A-A918-622CDF465837}" srcOrd="1" destOrd="0" presId="urn:microsoft.com/office/officeart/2005/8/layout/hierarchy1"/>
    <dgm:cxn modelId="{F4C9FA6C-ACB6-498F-9B42-BEE351990905}" type="presParOf" srcId="{4A6311C8-757A-422B-95E8-37F96CC08BD4}" destId="{A8D25AFD-A224-4852-B94A-487530533B22}" srcOrd="2" destOrd="0" presId="urn:microsoft.com/office/officeart/2005/8/layout/hierarchy1"/>
    <dgm:cxn modelId="{A2491508-B1B4-4C85-86CE-05720F1E2031}" type="presParOf" srcId="{4A6311C8-757A-422B-95E8-37F96CC08BD4}" destId="{1F666839-7056-4381-A9D9-E27202B79922}" srcOrd="3" destOrd="0" presId="urn:microsoft.com/office/officeart/2005/8/layout/hierarchy1"/>
    <dgm:cxn modelId="{2C992136-0D36-4EB4-B6D5-E13F6CBA3AF5}" type="presParOf" srcId="{1F666839-7056-4381-A9D9-E27202B79922}" destId="{7AFE286D-562F-4C5C-B199-B94450CF5299}" srcOrd="0" destOrd="0" presId="urn:microsoft.com/office/officeart/2005/8/layout/hierarchy1"/>
    <dgm:cxn modelId="{EF69A233-07A1-4D2C-AEEC-1DC301E00CB7}" type="presParOf" srcId="{7AFE286D-562F-4C5C-B199-B94450CF5299}" destId="{A4C0A6D9-1726-4F24-88B6-6F403C138B30}" srcOrd="0" destOrd="0" presId="urn:microsoft.com/office/officeart/2005/8/layout/hierarchy1"/>
    <dgm:cxn modelId="{9B42D0DE-9B89-43E9-A669-B385639748D1}" type="presParOf" srcId="{7AFE286D-562F-4C5C-B199-B94450CF5299}" destId="{D1CB4625-F209-442A-8A71-C8CE1086BAF9}" srcOrd="1" destOrd="0" presId="urn:microsoft.com/office/officeart/2005/8/layout/hierarchy1"/>
    <dgm:cxn modelId="{17A4DFED-F8AF-43A0-9ACE-D87506857FF2}" type="presParOf" srcId="{1F666839-7056-4381-A9D9-E27202B79922}" destId="{2A10D892-3D9F-49B4-83B8-AC911B326623}" srcOrd="1" destOrd="0" presId="urn:microsoft.com/office/officeart/2005/8/layout/hierarchy1"/>
    <dgm:cxn modelId="{1BC39104-C1D2-4A88-980C-5CE0645521D1}" type="presParOf" srcId="{2A10D892-3D9F-49B4-83B8-AC911B326623}" destId="{04839808-7348-4AB1-A989-9CD160CB5906}" srcOrd="0" destOrd="0" presId="urn:microsoft.com/office/officeart/2005/8/layout/hierarchy1"/>
    <dgm:cxn modelId="{45D75946-F28D-4527-B3BA-02DC1369BE3D}" type="presParOf" srcId="{2A10D892-3D9F-49B4-83B8-AC911B326623}" destId="{5BF85542-21B2-41EB-B737-68A0C3F53603}" srcOrd="1" destOrd="0" presId="urn:microsoft.com/office/officeart/2005/8/layout/hierarchy1"/>
    <dgm:cxn modelId="{A32F00B4-5856-4227-8A99-1272EC1635D6}" type="presParOf" srcId="{5BF85542-21B2-41EB-B737-68A0C3F53603}" destId="{F92A51E4-6FC6-4282-A1DB-F8B4C84F8D4F}" srcOrd="0" destOrd="0" presId="urn:microsoft.com/office/officeart/2005/8/layout/hierarchy1"/>
    <dgm:cxn modelId="{97991448-1883-4938-8100-EC447ED40805}" type="presParOf" srcId="{F92A51E4-6FC6-4282-A1DB-F8B4C84F8D4F}" destId="{864BF07D-5D87-408E-92AF-CA3150390F82}" srcOrd="0" destOrd="0" presId="urn:microsoft.com/office/officeart/2005/8/layout/hierarchy1"/>
    <dgm:cxn modelId="{2D0E4CA5-2E17-45AE-A483-F9B1B639FD77}" type="presParOf" srcId="{F92A51E4-6FC6-4282-A1DB-F8B4C84F8D4F}" destId="{F6D04AB3-C55E-48A8-A0E7-C509C01AF466}" srcOrd="1" destOrd="0" presId="urn:microsoft.com/office/officeart/2005/8/layout/hierarchy1"/>
    <dgm:cxn modelId="{F3761A59-573A-4241-B1F7-728324D49286}" type="presParOf" srcId="{5BF85542-21B2-41EB-B737-68A0C3F53603}" destId="{01B04C97-1421-4E48-BEB9-489638E510EC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8/24/2009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8/24/2009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8/24/2009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8/24/2009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8/24/2009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8/24/2009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8/24/2009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8/24/2009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8/24/2009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8/24/2009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8/24/2009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8/24/2009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Подтверждение соответствия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2182368"/>
          </a:xfrm>
        </p:spPr>
        <p:txBody>
          <a:bodyPr>
            <a:normAutofit/>
          </a:bodyPr>
          <a:lstStyle/>
          <a:p>
            <a:r>
              <a:rPr lang="ru-RU" sz="2800" i="1" dirty="0" smtClean="0"/>
              <a:t>Лекция 1</a:t>
            </a:r>
          </a:p>
          <a:p>
            <a:pPr marL="493776" indent="-457200">
              <a:buAutoNum type="arabicPeriod"/>
            </a:pPr>
            <a:r>
              <a:rPr lang="ru-RU" dirty="0" smtClean="0"/>
              <a:t>Основные термины и определения</a:t>
            </a:r>
          </a:p>
          <a:p>
            <a:pPr marL="493776" indent="-457200">
              <a:buAutoNum type="arabicPeriod"/>
            </a:pPr>
            <a:r>
              <a:rPr lang="ru-RU" dirty="0" smtClean="0"/>
              <a:t>Цели и принципы подтверждения </a:t>
            </a:r>
            <a:r>
              <a:rPr lang="ru-RU" dirty="0" smtClean="0"/>
              <a:t>соответствия</a:t>
            </a:r>
          </a:p>
          <a:p>
            <a:pPr marL="493776" indent="-457200">
              <a:buAutoNum type="arabicPeriod"/>
            </a:pPr>
            <a:r>
              <a:rPr lang="ru-RU" dirty="0" smtClean="0"/>
              <a:t>Законодательная база </a:t>
            </a:r>
            <a:r>
              <a:rPr lang="ru-RU" smtClean="0"/>
              <a:t>подтверждения соответствия</a:t>
            </a:r>
            <a:endParaRPr lang="ru-RU" dirty="0" smtClean="0"/>
          </a:p>
          <a:p>
            <a:pPr marL="493776" indent="-457200">
              <a:buAutoNum type="arabicPeriod"/>
            </a:pPr>
            <a:r>
              <a:rPr lang="ru-RU" dirty="0" smtClean="0"/>
              <a:t>Формы подтверждения соответствия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i="1" dirty="0" smtClean="0"/>
              <a:t>Заявитель</a:t>
            </a:r>
            <a:r>
              <a:rPr lang="ru-RU" i="1" dirty="0" smtClean="0"/>
              <a:t> </a:t>
            </a:r>
            <a:r>
              <a:rPr lang="ru-RU" dirty="0" smtClean="0"/>
              <a:t>— физическое или юридическое лицо, осуществляющее обязательное подтверждение соответствия.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i="1" dirty="0" smtClean="0"/>
              <a:t>Система сертификации</a:t>
            </a:r>
            <a:r>
              <a:rPr lang="ru-RU" i="1" dirty="0" smtClean="0"/>
              <a:t> </a:t>
            </a:r>
            <a:r>
              <a:rPr lang="ru-RU" dirty="0" smtClean="0"/>
              <a:t>— совокупность правил выполнения работ по сертификации, ее участников и правил функционирования системы сертификации в целом.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304800"/>
            <a:ext cx="8382000" cy="58704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Цели подтверждения соответствия</a:t>
            </a:r>
            <a:r>
              <a:rPr lang="ru-RU" dirty="0" smtClean="0"/>
              <a:t> (ФЗОТР):</a:t>
            </a:r>
          </a:p>
          <a:p>
            <a:pPr algn="ctr">
              <a:buNone/>
            </a:pPr>
            <a:endParaRPr lang="ru-RU" dirty="0" smtClean="0"/>
          </a:p>
          <a:p>
            <a:pPr lvl="0"/>
            <a:r>
              <a:rPr lang="ru-RU" dirty="0" smtClean="0"/>
              <a:t>удостоверение соответствия продукции, процессов производства, эксплуатации, хранения, перевозки, реализации и утилизации, работ, услуг или иных объектов техническим регламентам, стандартам, условиям договора;</a:t>
            </a:r>
          </a:p>
          <a:p>
            <a:pPr lvl="0"/>
            <a:endParaRPr lang="ru-RU" dirty="0" smtClean="0"/>
          </a:p>
          <a:p>
            <a:r>
              <a:rPr lang="ru-RU" dirty="0" smtClean="0"/>
              <a:t>содействие приобретателям в компетентном выборе продукции, работ, услуг;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81000"/>
            <a:ext cx="8382000" cy="5870448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повышение конкурентоспособности продукции, работ, услуг на российском и международном рынках;</a:t>
            </a:r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создание условий для обеспечения свободного перемещения товаров по территории Российской Федерации, - также для осуществления международного экономического, научно-технического сотрудничества и международной торговли.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132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Принципы подтверждения соответствия </a:t>
            </a:r>
            <a:r>
              <a:rPr lang="ru-RU" dirty="0" smtClean="0"/>
              <a:t>(ст. 19 ФЗОТР)</a:t>
            </a:r>
            <a:r>
              <a:rPr lang="ru-RU" b="1" dirty="0" smtClean="0"/>
              <a:t>:</a:t>
            </a:r>
          </a:p>
          <a:p>
            <a:pPr algn="ctr">
              <a:buNone/>
            </a:pPr>
            <a:endParaRPr lang="ru-RU" dirty="0" smtClean="0"/>
          </a:p>
          <a:p>
            <a:pPr lvl="0"/>
            <a:r>
              <a:rPr lang="ru-RU" dirty="0" smtClean="0"/>
              <a:t>доступность информации о порядке осуществления подтверждения соответствия заинтересованным лицам;</a:t>
            </a:r>
          </a:p>
          <a:p>
            <a:pPr lvl="0">
              <a:buNone/>
            </a:pPr>
            <a:endParaRPr lang="ru-RU" dirty="0" smtClean="0"/>
          </a:p>
          <a:p>
            <a:r>
              <a:rPr lang="ru-RU" dirty="0" smtClean="0"/>
              <a:t>установление в соответствующем ТР перечня форм и схем обязательного соответствия по отношению к объектам, определенным видам продукции;</a:t>
            </a:r>
          </a:p>
          <a:p>
            <a:pPr lvl="0"/>
            <a:endParaRPr lang="ru-RU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13248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ориентация на уменьшение срока проведения процедуры обязательного подтверждения соответствия и затрат заявителя;</a:t>
            </a:r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недопустимость принуждения к осуществлению добровольного подтверждения соответствия;</a:t>
            </a:r>
          </a:p>
          <a:p>
            <a:pPr lvl="0">
              <a:buNone/>
            </a:pPr>
            <a:endParaRPr lang="ru-RU" dirty="0" smtClean="0"/>
          </a:p>
          <a:p>
            <a:r>
              <a:rPr lang="ru-RU" dirty="0" smtClean="0"/>
              <a:t>недопустимость подмены обязательного подтверждения соответствия добровольной сертификацией;</a:t>
            </a:r>
          </a:p>
          <a:p>
            <a:pPr lvl="0"/>
            <a:endParaRPr lang="ru-RU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381000"/>
            <a:ext cx="8382000" cy="5638800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защита имущественных интересов заявителей, соблюдение коммерческой тайны в отношении сведений, полученных при проведении подтверждения соответствия;</a:t>
            </a:r>
          </a:p>
          <a:p>
            <a:pPr lvl="0">
              <a:buNone/>
            </a:pPr>
            <a:endParaRPr lang="ru-RU" dirty="0" smtClean="0"/>
          </a:p>
          <a:p>
            <a:r>
              <a:rPr lang="ru-RU" dirty="0" smtClean="0"/>
              <a:t>недопустимость применения обязательного подтверждения соответствия к объектам, в отношении которых не установлены требования ТР;</a:t>
            </a:r>
          </a:p>
          <a:p>
            <a:endParaRPr lang="ru-RU" dirty="0" smtClean="0"/>
          </a:p>
          <a:p>
            <a:r>
              <a:rPr lang="ru-RU" dirty="0" smtClean="0"/>
              <a:t>презумпция соответствия продукции, маркированной знаком соответствия.</a:t>
            </a:r>
          </a:p>
          <a:p>
            <a:pPr lvl="0"/>
            <a:endParaRPr lang="ru-RU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04800"/>
            <a:ext cx="8444836" cy="617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609600"/>
            <a:ext cx="8371443" cy="586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132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Форма подтверждения соответствия</a:t>
            </a:r>
            <a:r>
              <a:rPr lang="ru-RU" i="1" dirty="0" smtClean="0"/>
              <a:t> </a:t>
            </a:r>
            <a:r>
              <a:rPr lang="ru-RU" dirty="0" smtClean="0"/>
              <a:t>— определенный порядок документального удостоверения соответствия продукции или иных объектов, процессов производства, эксплуатации, хранения, реализации и утилизации, выполнения работ или оказания услуг требованиям технических регламентов, положениям стандартов или условиям договоров.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3238" y="530225"/>
          <a:ext cx="8183562" cy="5413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914400"/>
            <a:ext cx="8183880" cy="4953000"/>
          </a:xfrm>
        </p:spPr>
        <p:txBody>
          <a:bodyPr/>
          <a:lstStyle/>
          <a:p>
            <a:pPr marL="265113" indent="628650" algn="just">
              <a:buNone/>
            </a:pPr>
            <a:r>
              <a:rPr lang="ru-RU" b="1" i="1" dirty="0" smtClean="0"/>
              <a:t>Оценка соответствия</a:t>
            </a:r>
            <a:r>
              <a:rPr lang="ru-RU" i="1" dirty="0" smtClean="0"/>
              <a:t> </a:t>
            </a:r>
            <a:r>
              <a:rPr lang="ru-RU" dirty="0" smtClean="0"/>
              <a:t>— прямое или косвенное определение соблюдения требований, предъявляемых к объекту. </a:t>
            </a:r>
          </a:p>
          <a:p>
            <a:pPr marL="265113" indent="628650" algn="just">
              <a:buNone/>
            </a:pPr>
            <a:endParaRPr lang="ru-RU" dirty="0" smtClean="0"/>
          </a:p>
          <a:p>
            <a:pPr marL="265113" indent="628650" algn="just">
              <a:buNone/>
            </a:pPr>
            <a:r>
              <a:rPr lang="ru-RU" dirty="0" smtClean="0"/>
              <a:t>Оценка соответствия — это родовое понятие. Типичным примером деятельности по оценке соответствия являются подтверждение соответствия, регистрация, аккредитация, контроль и надзор и пр.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031480" cy="548944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i="1" dirty="0" smtClean="0"/>
              <a:t>Обязательное подтверждение соответствия</a:t>
            </a:r>
            <a:r>
              <a:rPr lang="ru-RU" i="1" dirty="0" smtClean="0"/>
              <a:t> </a:t>
            </a:r>
            <a:r>
              <a:rPr lang="ru-RU" dirty="0" smtClean="0"/>
              <a:t>является формой государственного контроля за безопасностью продукции. Она проводится только в случаях, установленных соответствующим техническим регламентом, и исключительно на соответствие требованиям ТР.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i="1" dirty="0" smtClean="0"/>
              <a:t>Объектом </a:t>
            </a:r>
            <a:r>
              <a:rPr lang="ru-RU" dirty="0" smtClean="0"/>
              <a:t>обязательного подтверждения соответствия может быть только продукция, выпускаемая в обращение на территории Российской Федерации.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13248"/>
          </a:xfrm>
        </p:spPr>
        <p:txBody>
          <a:bodyPr/>
          <a:lstStyle/>
          <a:p>
            <a:pPr>
              <a:buNone/>
            </a:pPr>
            <a:r>
              <a:rPr lang="ru-RU" b="1" i="1" dirty="0" smtClean="0"/>
              <a:t>Добровольное подтверждение соответствия</a:t>
            </a:r>
            <a:r>
              <a:rPr lang="ru-RU" dirty="0" smtClean="0"/>
              <a:t> осуществляется по инициативе заявителя на условиях договора между заявителем и органом по сертификации.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Добровольное подтверждение соответствия может осуществляться для установления соответствия национальным стандартам, стандартам организаций, системам добровольной сертификации, условиям договоров.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2" y="1524000"/>
          <a:ext cx="9144002" cy="5462959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306286"/>
                <a:gridCol w="1306286"/>
                <a:gridCol w="1306286"/>
                <a:gridCol w="1306286"/>
                <a:gridCol w="1306286"/>
                <a:gridCol w="1306286"/>
                <a:gridCol w="1306286"/>
              </a:tblGrid>
              <a:tr h="1642401">
                <a:tc>
                  <a:txBody>
                    <a:bodyPr/>
                    <a:lstStyle/>
                    <a:p>
                      <a:pPr marR="33655" algn="ctr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/>
                        <a:t>Форма </a:t>
                      </a:r>
                      <a:r>
                        <a:rPr lang="ru-RU" sz="1400" dirty="0" err="1" smtClean="0"/>
                        <a:t>подтверж-дения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3655" algn="ctr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/>
                        <a:t>Субъект, </a:t>
                      </a:r>
                      <a:r>
                        <a:rPr lang="ru-RU" sz="1400" dirty="0" err="1" smtClean="0"/>
                        <a:t>осуществ-ляющий</a:t>
                      </a:r>
                      <a:r>
                        <a:rPr lang="ru-RU" sz="1400" dirty="0" smtClean="0"/>
                        <a:t> процедуру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3655" algn="ctr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/>
                        <a:t>Объекты, в отношении которых </a:t>
                      </a:r>
                      <a:r>
                        <a:rPr lang="ru-RU" sz="1400" dirty="0" err="1" smtClean="0"/>
                        <a:t>предус-мотрена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/>
                        <a:t>процедура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3655" algn="ctr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/>
                        <a:t>Результат </a:t>
                      </a:r>
                      <a:r>
                        <a:rPr lang="ru-RU" sz="1400" dirty="0" err="1" smtClean="0"/>
                        <a:t>проце-дуры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3655" algn="ctr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/>
                        <a:t>Срок действия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3655" algn="ctr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/>
                        <a:t>Маркирование объекта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3655" algn="ctr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/>
                        <a:t>Контроль соответствия объектов </a:t>
                      </a:r>
                      <a:r>
                        <a:rPr lang="ru-RU" sz="1400" dirty="0" err="1" smtClean="0"/>
                        <a:t>установ-ленным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требова-ниям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642401">
                <a:tc>
                  <a:txBody>
                    <a:bodyPr/>
                    <a:lstStyle/>
                    <a:p>
                      <a:pPr marR="33655" algn="ctr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/>
                        <a:t>сертификация соответствия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3655" algn="ctr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/>
                        <a:t>третья сторона </a:t>
                      </a:r>
                      <a:r>
                        <a:rPr lang="ru-RU" sz="1400" dirty="0" smtClean="0"/>
                        <a:t>(ОС)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3655" algn="ctr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/>
                        <a:t>продукция и услуги (работа), имеющие </a:t>
                      </a:r>
                      <a:r>
                        <a:rPr lang="ru-RU" sz="1400" dirty="0" err="1" smtClean="0"/>
                        <a:t>повышен-ную</a:t>
                      </a:r>
                      <a:r>
                        <a:rPr lang="ru-RU" sz="1400" dirty="0" smtClean="0"/>
                        <a:t> опасность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3655" algn="ctr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/>
                        <a:t>сертификат </a:t>
                      </a:r>
                      <a:r>
                        <a:rPr lang="ru-RU" sz="1400" dirty="0" err="1" smtClean="0"/>
                        <a:t>соответст-вия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3655" algn="ctr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err="1" smtClean="0"/>
                        <a:t>Устанав-ливается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/>
                        <a:t>органом по сертификации (при наличии ТР </a:t>
                      </a:r>
                      <a:r>
                        <a:rPr lang="ru-RU" sz="1400" dirty="0" err="1" smtClean="0"/>
                        <a:t>определя-ется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/>
                        <a:t>ТР)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3655" algn="ctr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/>
                        <a:t>знак </a:t>
                      </a:r>
                      <a:r>
                        <a:rPr lang="ru-RU" sz="1400" dirty="0" err="1" smtClean="0"/>
                        <a:t>соответст-вия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содер-жит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/>
                        <a:t>код органа по </a:t>
                      </a:r>
                      <a:r>
                        <a:rPr lang="ru-RU" sz="1400" dirty="0" err="1" smtClean="0"/>
                        <a:t>сертифика-ции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/>
                        <a:t>(ТР)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3655" algn="ctr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err="1" smtClean="0"/>
                        <a:t>Осуществ-ляется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инспекци-онный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/>
                        <a:t>контроль 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049199">
                <a:tc>
                  <a:txBody>
                    <a:bodyPr/>
                    <a:lstStyle/>
                    <a:p>
                      <a:pPr marR="33655" algn="ctr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err="1" smtClean="0"/>
                        <a:t>Деклариро-вание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соответст-вия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3655" algn="ctr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/>
                        <a:t>первая сторона – </a:t>
                      </a:r>
                      <a:r>
                        <a:rPr lang="ru-RU" sz="1400" dirty="0" smtClean="0"/>
                        <a:t>заявитель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3655" algn="ctr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/>
                        <a:t>продукция и услуги (работа), имеющие </a:t>
                      </a:r>
                      <a:r>
                        <a:rPr lang="ru-RU" sz="1400" dirty="0" err="1" smtClean="0"/>
                        <a:t>существен-ную</a:t>
                      </a:r>
                      <a:r>
                        <a:rPr lang="ru-RU" sz="1400" dirty="0" smtClean="0"/>
                        <a:t> опасность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3655" algn="ctr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err="1" smtClean="0"/>
                        <a:t>Деклара-ция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/>
                        <a:t>о </a:t>
                      </a:r>
                      <a:r>
                        <a:rPr lang="ru-RU" sz="1400" dirty="0" err="1" smtClean="0"/>
                        <a:t>соответст-вии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3655" algn="ctr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err="1" smtClean="0"/>
                        <a:t>Устанав-ливается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/>
                        <a:t>заявителем (при наличии ТР </a:t>
                      </a:r>
                      <a:r>
                        <a:rPr lang="ru-RU" sz="1400" dirty="0" err="1" smtClean="0"/>
                        <a:t>определя-ется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/>
                        <a:t>ТР)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3655" algn="ctr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/>
                        <a:t>знак </a:t>
                      </a:r>
                      <a:r>
                        <a:rPr lang="ru-RU" sz="1400" dirty="0" err="1" smtClean="0"/>
                        <a:t>соответст-вия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/>
                        <a:t>не </a:t>
                      </a:r>
                      <a:r>
                        <a:rPr lang="ru-RU" sz="1400" dirty="0" err="1" smtClean="0"/>
                        <a:t>со-держит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/>
                        <a:t>код органа по </a:t>
                      </a:r>
                      <a:r>
                        <a:rPr lang="ru-RU" sz="1400" dirty="0" err="1" smtClean="0"/>
                        <a:t>сертифика-ции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3655" algn="ctr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err="1" smtClean="0"/>
                        <a:t>Осуществ-ляется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/>
                        <a:t>в рамках </a:t>
                      </a:r>
                      <a:r>
                        <a:rPr lang="ru-RU" sz="1400" dirty="0" err="1" smtClean="0"/>
                        <a:t>гос</a:t>
                      </a:r>
                      <a:r>
                        <a:rPr lang="ru-RU" sz="1400" dirty="0" smtClean="0"/>
                        <a:t>. </a:t>
                      </a:r>
                      <a:r>
                        <a:rPr lang="ru-RU" sz="1400" dirty="0"/>
                        <a:t>контроля и надзора </a:t>
                      </a:r>
                      <a:r>
                        <a:rPr lang="ru-RU" sz="1400" dirty="0" err="1" smtClean="0"/>
                        <a:t>федераль-ными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/>
                        <a:t>органами </a:t>
                      </a:r>
                      <a:r>
                        <a:rPr lang="ru-RU" sz="1400" dirty="0" smtClean="0"/>
                        <a:t>исп. </a:t>
                      </a:r>
                      <a:r>
                        <a:rPr lang="ru-RU" sz="1400" dirty="0"/>
                        <a:t>власти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09600" y="381000"/>
            <a:ext cx="784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/>
              <a:t>Отличительные признаки двух форм обязательного подтверждения соответствия</a:t>
            </a:r>
            <a:endParaRPr lang="ru-RU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524000"/>
          <a:ext cx="8183562" cy="41452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363927"/>
                <a:gridCol w="1363927"/>
                <a:gridCol w="1363927"/>
                <a:gridCol w="1363927"/>
                <a:gridCol w="1363927"/>
                <a:gridCol w="1363927"/>
              </a:tblGrid>
              <a:tr h="794657">
                <a:tc>
                  <a:txBody>
                    <a:bodyPr/>
                    <a:lstStyle/>
                    <a:p>
                      <a:pPr marR="45720" algn="just">
                        <a:spcAft>
                          <a:spcPts val="0"/>
                        </a:spcAft>
                        <a:tabLst>
                          <a:tab pos="471805" algn="l"/>
                        </a:tabLs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Характер </a:t>
                      </a:r>
                      <a:r>
                        <a:rPr lang="ru-RU" sz="1600" dirty="0" err="1" smtClean="0">
                          <a:latin typeface="Times New Roman"/>
                          <a:ea typeface="Times New Roman"/>
                        </a:rPr>
                        <a:t>сертифи-кации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5720"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Основные цели проведения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5720"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Основание для проведения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5720" algn="just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Объекты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5720"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Сущность оценки </a:t>
                      </a:r>
                      <a:r>
                        <a:rPr lang="ru-RU" sz="1600" dirty="0" err="1" smtClean="0">
                          <a:latin typeface="Times New Roman"/>
                          <a:ea typeface="Times New Roman"/>
                        </a:rPr>
                        <a:t>соответст-вия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5720" algn="just"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latin typeface="Times New Roman"/>
                          <a:ea typeface="Times New Roman"/>
                        </a:rPr>
                        <a:t>Норматив-ная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база</a:t>
                      </a:r>
                    </a:p>
                  </a:txBody>
                  <a:tcPr marL="68580" marR="68580" marT="0" marB="0"/>
                </a:tc>
              </a:tr>
              <a:tr h="293914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Обязательная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5720"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Обеспечение безопасности товаров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5720" algn="just"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latin typeface="Times New Roman"/>
                          <a:ea typeface="Times New Roman"/>
                        </a:rPr>
                        <a:t>Законода-тельные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акты РФ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5720"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Перечни товаров, подлежащие обязательной сертификации, </a:t>
                      </a:r>
                      <a:r>
                        <a:rPr lang="ru-RU" sz="1600" dirty="0" err="1" smtClean="0">
                          <a:latin typeface="Times New Roman"/>
                          <a:ea typeface="Times New Roman"/>
                        </a:rPr>
                        <a:t>утверж-денные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dirty="0" err="1" smtClean="0">
                          <a:latin typeface="Times New Roman"/>
                          <a:ea typeface="Times New Roman"/>
                        </a:rPr>
                        <a:t>пос-тановлением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Правительства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РФ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5720"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Оценка соответствия </a:t>
                      </a:r>
                      <a:r>
                        <a:rPr lang="ru-RU" sz="1600" dirty="0" err="1" smtClean="0">
                          <a:latin typeface="Times New Roman"/>
                          <a:ea typeface="Times New Roman"/>
                        </a:rPr>
                        <a:t>обязат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. требованиям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ru-RU" sz="1600" dirty="0" err="1" smtClean="0">
                          <a:latin typeface="Times New Roman"/>
                          <a:ea typeface="Times New Roman"/>
                        </a:rPr>
                        <a:t>предусмот-ренным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dirty="0" err="1" smtClean="0">
                          <a:latin typeface="Times New Roman"/>
                          <a:ea typeface="Times New Roman"/>
                        </a:rPr>
                        <a:t>соот-ветствую-щим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законом, вводящим </a:t>
                      </a:r>
                      <a:r>
                        <a:rPr lang="ru-RU" sz="1600" dirty="0" err="1" smtClean="0">
                          <a:latin typeface="Times New Roman"/>
                          <a:ea typeface="Times New Roman"/>
                        </a:rPr>
                        <a:t>обязатель-ную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dirty="0" err="1" smtClean="0">
                          <a:latin typeface="Times New Roman"/>
                          <a:ea typeface="Times New Roman"/>
                        </a:rPr>
                        <a:t>серти-фикацию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5720" algn="just"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latin typeface="Times New Roman"/>
                          <a:ea typeface="Times New Roman"/>
                        </a:rPr>
                        <a:t>Гос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. стандарты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ru-RU" sz="1600" dirty="0" err="1" smtClean="0">
                          <a:latin typeface="Times New Roman"/>
                          <a:ea typeface="Times New Roman"/>
                        </a:rPr>
                        <a:t>санит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. нормы 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и правила и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документы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, которые </a:t>
                      </a:r>
                      <a:r>
                        <a:rPr lang="ru-RU" sz="1600" dirty="0" err="1" smtClean="0">
                          <a:latin typeface="Times New Roman"/>
                          <a:ea typeface="Times New Roman"/>
                        </a:rPr>
                        <a:t>устанавли-вают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dirty="0" err="1" smtClean="0">
                          <a:latin typeface="Times New Roman"/>
                          <a:ea typeface="Times New Roman"/>
                        </a:rPr>
                        <a:t>обязат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. требования.</a:t>
                      </a:r>
                    </a:p>
                    <a:p>
                      <a:pPr marR="45720" algn="just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Технические регламенты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1000" y="533400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/>
              <a:t>Сравнительный анализ обязательной и добровольной сертификации</a:t>
            </a:r>
            <a:endParaRPr lang="ru-RU" sz="2400" b="1" i="1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990600"/>
          <a:ext cx="8183562" cy="41452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363927"/>
                <a:gridCol w="1363927"/>
                <a:gridCol w="1363927"/>
                <a:gridCol w="1363927"/>
                <a:gridCol w="1363927"/>
                <a:gridCol w="1363927"/>
              </a:tblGrid>
              <a:tr h="370840">
                <a:tc>
                  <a:txBody>
                    <a:bodyPr/>
                    <a:lstStyle/>
                    <a:p>
                      <a:pPr marR="45720" algn="just">
                        <a:spcAft>
                          <a:spcPts val="0"/>
                        </a:spcAft>
                        <a:tabLst>
                          <a:tab pos="471805" algn="l"/>
                        </a:tabLs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Характер </a:t>
                      </a:r>
                      <a:r>
                        <a:rPr lang="ru-RU" sz="1600" dirty="0" err="1" smtClean="0">
                          <a:latin typeface="Times New Roman"/>
                          <a:ea typeface="Times New Roman"/>
                        </a:rPr>
                        <a:t>сертифи-кации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5720" algn="just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Основные цели проведения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5720" algn="just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Основание для проведения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5720" algn="just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Объекты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5720"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Сущность оценки </a:t>
                      </a:r>
                      <a:r>
                        <a:rPr lang="ru-RU" sz="1600" dirty="0" err="1" smtClean="0">
                          <a:latin typeface="Times New Roman"/>
                          <a:ea typeface="Times New Roman"/>
                        </a:rPr>
                        <a:t>соответст-вия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5720" algn="just"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latin typeface="Times New Roman"/>
                          <a:ea typeface="Times New Roman"/>
                        </a:rPr>
                        <a:t>Норматив-ная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база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R="45720" algn="just"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latin typeface="Times New Roman"/>
                          <a:ea typeface="Times New Roman"/>
                        </a:rPr>
                        <a:t>Доброволь-ная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588" marR="45720" lvl="0" indent="19050" algn="just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96520" algn="l"/>
                        </a:tabLs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Обеспечение конкурентоспособности продукции (услуги) предприятия.</a:t>
                      </a:r>
                    </a:p>
                    <a:p>
                      <a:pPr marL="1588" marR="45720" lvl="0" indent="19050" algn="just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96520" algn="l"/>
                        </a:tabLs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Реклама 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продукции (услуги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).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5720"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По инициативе юридических или физических лиц на договорных условиях между заявителем и органом по </a:t>
                      </a:r>
                      <a:r>
                        <a:rPr lang="ru-RU" sz="1600" dirty="0" err="1" smtClean="0">
                          <a:latin typeface="Times New Roman"/>
                          <a:ea typeface="Times New Roman"/>
                        </a:rPr>
                        <a:t>сертифи-кации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5720"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Любые объекты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5720"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Оценка соответствия требованиям заявителя, </a:t>
                      </a:r>
                      <a:r>
                        <a:rPr lang="ru-RU" sz="1600" dirty="0" err="1" smtClean="0">
                          <a:latin typeface="Times New Roman"/>
                          <a:ea typeface="Times New Roman"/>
                        </a:rPr>
                        <a:t>согласован-ным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с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ОС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5720" algn="just"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latin typeface="Times New Roman"/>
                          <a:ea typeface="Times New Roman"/>
                        </a:rPr>
                        <a:t>Националь-ные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стандарты, стандарты организаций, системы </a:t>
                      </a:r>
                      <a:r>
                        <a:rPr lang="ru-RU" sz="1600" dirty="0" err="1" smtClean="0">
                          <a:latin typeface="Times New Roman"/>
                          <a:ea typeface="Times New Roman"/>
                        </a:rPr>
                        <a:t>доброволь-ной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dirty="0" err="1" smtClean="0">
                          <a:latin typeface="Times New Roman"/>
                          <a:ea typeface="Times New Roman"/>
                        </a:rPr>
                        <a:t>серти-фикации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, условия договоров.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370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Частным понятием оценки соответствия считают </a:t>
            </a:r>
            <a:r>
              <a:rPr lang="ru-RU" b="1" i="1" dirty="0" smtClean="0"/>
              <a:t>контроль </a:t>
            </a:r>
            <a:r>
              <a:rPr lang="ru-RU" dirty="0" smtClean="0"/>
              <a:t>(</a:t>
            </a:r>
            <a:r>
              <a:rPr lang="en-US" dirty="0" smtClean="0"/>
              <a:t>inspection</a:t>
            </a:r>
            <a:r>
              <a:rPr lang="ru-RU" dirty="0" smtClean="0"/>
              <a:t>), который рассматривают как оценку соответствия путем измерения конкретных характеристик продукта.</a:t>
            </a:r>
          </a:p>
          <a:p>
            <a:pPr>
              <a:buNone/>
            </a:pPr>
            <a:r>
              <a:rPr lang="ru-RU" dirty="0" smtClean="0"/>
              <a:t>Под </a:t>
            </a:r>
            <a:r>
              <a:rPr lang="ru-RU" b="1" i="1" dirty="0" smtClean="0"/>
              <a:t>испытанием</a:t>
            </a:r>
            <a:r>
              <a:rPr lang="ru-RU" i="1" dirty="0" smtClean="0"/>
              <a:t> </a:t>
            </a:r>
            <a:r>
              <a:rPr lang="ru-RU" dirty="0" smtClean="0"/>
              <a:t>понимается техническая операция, заключающаяся в определении одной или нескольких характеристик данной продукции в соответствии с установленной процедурой по принятым правилам.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13248"/>
          </a:xfrm>
        </p:spPr>
        <p:txBody>
          <a:bodyPr/>
          <a:lstStyle/>
          <a:p>
            <a:pPr>
              <a:buNone/>
            </a:pPr>
            <a:r>
              <a:rPr lang="ru-RU" b="1" i="1" dirty="0" smtClean="0"/>
              <a:t>Аккредитация</a:t>
            </a:r>
            <a:r>
              <a:rPr lang="ru-RU" i="1" dirty="0" smtClean="0"/>
              <a:t> </a:t>
            </a:r>
            <a:r>
              <a:rPr lang="ru-RU" dirty="0" smtClean="0"/>
              <a:t>— это официальное признание права испытательной лаборатории осуществлять конкретные испытания или конкретные типы испытаний.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Термин «аккредитация лаборатории» применяется к признанию как технической компетентности и объективности, так и только технической компетентности.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370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Аккредитации предшествует </a:t>
            </a:r>
            <a:r>
              <a:rPr lang="ru-RU" b="1" i="1" dirty="0" smtClean="0"/>
              <a:t>аттестация</a:t>
            </a:r>
            <a:r>
              <a:rPr lang="ru-RU" dirty="0" smtClean="0"/>
              <a:t> — проверка испытательной лаборатории с целью установления ее соответствия критериям </a:t>
            </a:r>
            <a:r>
              <a:rPr lang="ru-RU" i="1" dirty="0" smtClean="0"/>
              <a:t>аккредитации.  </a:t>
            </a:r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b="1" i="1" dirty="0" smtClean="0"/>
              <a:t>Аттестация</a:t>
            </a:r>
            <a:r>
              <a:rPr lang="ru-RU" i="1" dirty="0" smtClean="0"/>
              <a:t> </a:t>
            </a:r>
            <a:r>
              <a:rPr lang="ru-RU" dirty="0" smtClean="0"/>
              <a:t>представляет собой оценку состояния дел в лаборатории по определенным параметрам и критериям, выбор которых базируется на рассмотренных выше общих требованиях к испытательным лабораториям.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641848"/>
          </a:xfrm>
        </p:spPr>
        <p:txBody>
          <a:bodyPr/>
          <a:lstStyle/>
          <a:p>
            <a:endParaRPr lang="ru-RU" b="1" dirty="0" smtClean="0"/>
          </a:p>
          <a:p>
            <a:pPr marL="265113" indent="809625" algn="just">
              <a:buNone/>
            </a:pPr>
            <a:r>
              <a:rPr lang="ru-RU" b="1" i="1" dirty="0" smtClean="0"/>
              <a:t>Подтверждение соответствия</a:t>
            </a:r>
            <a:r>
              <a:rPr lang="ru-RU" i="1" dirty="0" smtClean="0"/>
              <a:t> </a:t>
            </a:r>
            <a:r>
              <a:rPr lang="ru-RU" dirty="0" smtClean="0"/>
              <a:t>— документальное удостоверение соответствия продукции или иных объектов, процессов производства эксплуатации, хранения, перевозки, реализации и утилизации, выполнения работ или оказания услуг требованиям технических регламентом положениям стандартов или условиям договоров.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1000"/>
            <a:ext cx="8183880" cy="5715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i="1" dirty="0" smtClean="0"/>
              <a:t>Сертификация</a:t>
            </a:r>
            <a:r>
              <a:rPr lang="ru-RU" i="1" dirty="0" smtClean="0"/>
              <a:t> </a:t>
            </a:r>
            <a:r>
              <a:rPr lang="ru-RU" dirty="0" smtClean="0"/>
              <a:t>— форма осуществления органом по сертификации подтверждения соответствия объектов требованиям технических регламентов, положениям стандартов или условиям договоров. При этой форме подтверждение осуществляется третьей стороной — органом по сертификации.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i="1" dirty="0" smtClean="0"/>
              <a:t>Декларирование соответствия</a:t>
            </a:r>
            <a:r>
              <a:rPr lang="ru-RU" i="1" dirty="0" smtClean="0"/>
              <a:t> </a:t>
            </a:r>
            <a:r>
              <a:rPr lang="ru-RU" dirty="0" smtClean="0"/>
              <a:t>— форма подтверждения соответствия продукции требованиям технических регламентов. В отличие от сертификации декларирование осуществляется первой стороной, как правило, изготовителем.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381000"/>
            <a:ext cx="8183880" cy="579424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i="1" dirty="0" smtClean="0"/>
              <a:t>Сертификат соответствия</a:t>
            </a:r>
            <a:r>
              <a:rPr lang="ru-RU" dirty="0" smtClean="0"/>
              <a:t>—документ, удостоверяющий соответствие объекта требованиям технических регламентов, положениям стандартов и условиям договоров.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i="1" dirty="0" smtClean="0"/>
              <a:t>Декларация о соответствии</a:t>
            </a:r>
            <a:r>
              <a:rPr lang="ru-RU" dirty="0" smtClean="0"/>
              <a:t>—документ, удостоверяющий соответствие выпускаемой в обращение продукции требованиям технических регламентов.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381000"/>
            <a:ext cx="8260080" cy="564184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i="1" dirty="0" smtClean="0"/>
              <a:t>Знак соответствия</a:t>
            </a:r>
            <a:r>
              <a:rPr lang="ru-RU" i="1" dirty="0" smtClean="0"/>
              <a:t> </a:t>
            </a:r>
            <a:r>
              <a:rPr lang="ru-RU" dirty="0" smtClean="0"/>
              <a:t>— обозначение, служащее для информирования приобретателей о соответствии объекта сертификации требованиям системы добровольной сертификации или национальному стандарту.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i="1" dirty="0" smtClean="0"/>
              <a:t>Знак обращения на рынке</a:t>
            </a:r>
            <a:r>
              <a:rPr lang="ru-RU" i="1" dirty="0" smtClean="0"/>
              <a:t> </a:t>
            </a:r>
            <a:r>
              <a:rPr lang="ru-RU" dirty="0" smtClean="0"/>
              <a:t>— обозначение, служащее для информирования приобретателей о соответствии выпускаемой в обращение продукции требованиям технических регламентов. Изображение и требования к знаку еще предстоит разработать и утвердить. Подобный знак действует в рамках ЕС.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297</TotalTime>
  <Words>992</Words>
  <PresentationFormat>Экран (4:3)</PresentationFormat>
  <Paragraphs>117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Аспект</vt:lpstr>
      <vt:lpstr>Подтверждение соответствия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Сертификация</dc:title>
  <cp:lastModifiedBy>Home -2</cp:lastModifiedBy>
  <cp:revision>27</cp:revision>
  <dcterms:modified xsi:type="dcterms:W3CDTF">2009-08-24T07:39:50Z</dcterms:modified>
</cp:coreProperties>
</file>