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handoutMasterIdLst>
    <p:handoutMasterId r:id="rId46"/>
  </p:handout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  <p:sldId id="271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5" r:id="rId27"/>
    <p:sldId id="283" r:id="rId28"/>
    <p:sldId id="282" r:id="rId29"/>
    <p:sldId id="284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300" r:id="rId44"/>
    <p:sldId id="299" r:id="rId45"/>
  </p:sldIdLst>
  <p:sldSz cx="9144000" cy="6858000" type="screen4x3"/>
  <p:notesSz cx="9144000" cy="6858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DD9746-C814-491D-8CD5-25283A30BA27}" type="datetimeFigureOut">
              <a:rPr lang="ru-RU" smtClean="0"/>
              <a:t>24.08.2009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BBB1DF-9202-415A-856F-4BEBDD19AED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8/24/2009</a:t>
            </a:fld>
            <a:endParaRPr lang="en-US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8/24/2009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8/24/2009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8/24/2009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8/24/2009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8/24/2009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8/24/2009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8/24/2009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8/24/2009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8/24/2009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8/24/2009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8/24/2009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Системы добровольной сертификации</a:t>
            </a:r>
            <a:endParaRPr lang="ru-RU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0" y="2743200"/>
            <a:ext cx="7406640" cy="3712536"/>
          </a:xfrm>
        </p:spPr>
        <p:txBody>
          <a:bodyPr>
            <a:normAutofit/>
          </a:bodyPr>
          <a:lstStyle/>
          <a:p>
            <a:pPr algn="r"/>
            <a:r>
              <a:rPr lang="ru-RU" b="1" i="1" dirty="0" smtClean="0"/>
              <a:t>Лекция 3</a:t>
            </a:r>
          </a:p>
          <a:p>
            <a:pPr marL="541782" indent="-514350">
              <a:buAutoNum type="arabicPeriod"/>
            </a:pPr>
            <a:r>
              <a:rPr lang="ru-RU" dirty="0" smtClean="0"/>
              <a:t>Объекты и субъекты добровольного подтверждения соответствия</a:t>
            </a:r>
          </a:p>
          <a:p>
            <a:pPr marL="541782" indent="-514350">
              <a:buAutoNum type="arabicPeriod"/>
            </a:pPr>
            <a:r>
              <a:rPr lang="ru-RU" dirty="0" smtClean="0"/>
              <a:t>Добровольная сертификация услуг</a:t>
            </a:r>
          </a:p>
          <a:p>
            <a:pPr marL="541782" indent="-514350">
              <a:buAutoNum type="arabicPeriod"/>
            </a:pPr>
            <a:r>
              <a:rPr lang="ru-RU" dirty="0" smtClean="0"/>
              <a:t>Сертификация систем качества</a:t>
            </a:r>
          </a:p>
          <a:p>
            <a:pPr marL="541782" indent="-514350">
              <a:buAutoNum type="arabicPeriod"/>
            </a:pPr>
            <a:r>
              <a:rPr lang="ru-RU" dirty="0" smtClean="0"/>
              <a:t>Сертификация производств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866888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Сертификация услуг по обслуживанию и ремонту автомототранспортных средств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43000" y="1600200"/>
          <a:ext cx="7848600" cy="3535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9019"/>
                <a:gridCol w="6479581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Номер схемы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Правило применения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1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Оценка мастерства исполнителя работ и услуг, включающая в себя проверку результатов работ и услуг и инспекционный</a:t>
                      </a:r>
                      <a:r>
                        <a:rPr lang="ru-RU" sz="2000" baseline="0" dirty="0" smtClean="0"/>
                        <a:t> контроль. Применяется, как правило, для сертификации небольших предприятий с числом работников, занятых в сфере основного производства, до 5 человек, в которых ответственность за качество и безопасность оказываемых услуг возлагается непосредственно на исполнителя и определяется их мастерством. 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866888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Сертификация услуг по обслуживанию и ремонту автомототранспортных средств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43000" y="1600200"/>
          <a:ext cx="784860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9019"/>
                <a:gridCol w="6479581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Номер схемы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Правило применения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2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Оценка процессов выполнения работ и услуг, включающая в себя проверку результатов работ и услуг и инспекционный</a:t>
                      </a:r>
                      <a:r>
                        <a:rPr lang="ru-RU" sz="2000" baseline="0" dirty="0" smtClean="0"/>
                        <a:t> контроль. Применяется, как правило, для сертификации небольших и средних предприятий (от 5 до 30 человек в сфере основного производства), имеющих 2-х – 3-х уровневую структуру управления и распределения ответственности за качество и безопасность оказываемых услуг. Отдельные составляющие процессы могут иметь различных исполнителей, а сами процессы оказания услуг основаны на использовании документированных процедур. 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866888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Сертификация услуг по обслуживанию и ремонту автомототранспортных средств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43000" y="1600200"/>
          <a:ext cx="784860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9019"/>
                <a:gridCol w="6479581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Номер схемы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Правило применения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3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Анализ состояния производства, включающая в себя проверку результатов работ и услуг и инспекционный</a:t>
                      </a:r>
                      <a:r>
                        <a:rPr lang="ru-RU" sz="2000" baseline="0" dirty="0" smtClean="0"/>
                        <a:t> контроль. Используется, как правило, для сертификации крупных предприятий (более 30 человек в сфере основного производства), имеющих многоуровневую структуру управления и распределения ответственности, использующих документально оформленные процессы оказания услуг, а также располагающие организационно-техническими и кадровыми ресурсами для проектирования процесса оказания услуг.</a:t>
                      </a:r>
                    </a:p>
                    <a:p>
                      <a:r>
                        <a:rPr lang="ru-RU" sz="2000" baseline="0" dirty="0" smtClean="0"/>
                        <a:t> 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866888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Сертификация услуг по обслуживанию и ремонту автомототранспортных средств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43000" y="1600200"/>
          <a:ext cx="7848600" cy="393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9019"/>
                <a:gridCol w="6479581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Номер схемы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Правило применения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5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Оценка системы качества, включающая в себя проверку результатов работ и услуг и инспекционный</a:t>
                      </a:r>
                      <a:r>
                        <a:rPr lang="ru-RU" sz="2000" baseline="0" dirty="0" smtClean="0"/>
                        <a:t> контроль. Применяется для сервисных предприятий, имеющих документально оформленную систему менеджмента качества.</a:t>
                      </a:r>
                    </a:p>
                    <a:p>
                      <a:r>
                        <a:rPr lang="ru-RU" sz="2000" baseline="0" dirty="0" smtClean="0"/>
                        <a:t> 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sz="2000" u="sng" dirty="0" smtClean="0"/>
                        <a:t>Примечание</a:t>
                      </a:r>
                      <a:r>
                        <a:rPr lang="ru-RU" sz="2000" dirty="0" smtClean="0"/>
                        <a:t> – Перечень показателей, которые могут быть подтверждены при сертификации, и нормативные документы,</a:t>
                      </a:r>
                      <a:r>
                        <a:rPr lang="ru-RU" sz="2000" baseline="0" dirty="0" smtClean="0"/>
                        <a:t> содержащие требования к услугам и методы их контроля, приведены в соответствующих НД.</a:t>
                      </a:r>
                      <a:endParaRPr lang="ru-RU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866888" cy="1143000"/>
          </a:xfrm>
        </p:spPr>
        <p:txBody>
          <a:bodyPr>
            <a:noAutofit/>
          </a:bodyPr>
          <a:lstStyle/>
          <a:p>
            <a:r>
              <a:rPr lang="ru-RU" sz="3600" dirty="0" smtClean="0"/>
              <a:t>Сертификация услуг парикмахерских</a:t>
            </a:r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43000" y="1600200"/>
          <a:ext cx="7848600" cy="472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9019"/>
                <a:gridCol w="6479581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Номер схемы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Правило применения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1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Заявителем является индивидуальный предприниматель без образования юридического лица, который</a:t>
                      </a:r>
                      <a:r>
                        <a:rPr lang="ru-RU" sz="2000" baseline="0" dirty="0" smtClean="0"/>
                        <a:t> сам занимается оказанием услуг.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2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Для сервисных организаций, число сотрудников которых от двух и более человек, предусматривает оценку процесса оказания услуги.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5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Для сервисных организаций, имеющих документально оформленную систему менеджмента качества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sz="2000" u="sng" dirty="0" smtClean="0"/>
                        <a:t>Примечание</a:t>
                      </a:r>
                      <a:r>
                        <a:rPr lang="ru-RU" sz="2000" dirty="0" smtClean="0"/>
                        <a:t> – Перечень показателей, которые могут быть подтверждены при сертификации, и нормативные документы,</a:t>
                      </a:r>
                      <a:r>
                        <a:rPr lang="ru-RU" sz="2000" baseline="0" dirty="0" smtClean="0"/>
                        <a:t> содержащие требования к услугам и методы их контроля, приведены в соответствующих НД.</a:t>
                      </a:r>
                      <a:endParaRPr lang="ru-RU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Оценка соответствия услуг установленным требованиям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1900"/>
                <a:gridCol w="626745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Номер</a:t>
                      </a:r>
                      <a:r>
                        <a:rPr lang="ru-RU" baseline="0" dirty="0" smtClean="0"/>
                        <a:t> схемы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Содержание оценки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Оценивают мастерство исполнителя работ и услуг и контролируют его при инспекционном контроле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Оценивают процесс выполнения работ, оказания услуг и контролируют</a:t>
                      </a:r>
                      <a:r>
                        <a:rPr lang="ru-RU" baseline="0" dirty="0" smtClean="0"/>
                        <a:t> процесс выполнения работ, оказания услуг при  инспекционном контроле.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Анализируют состояние производства,</a:t>
                      </a:r>
                      <a:r>
                        <a:rPr lang="ru-RU" baseline="0" dirty="0" smtClean="0"/>
                        <a:t> в том числе при инспекционном контроле, проверяю (испытывают) результаты работ и услуг.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Оценивают организацию (предприятие) – исполнителя работ и услуг на соответствие</a:t>
                      </a:r>
                      <a:r>
                        <a:rPr lang="ru-RU" baseline="0" dirty="0" smtClean="0"/>
                        <a:t> установленным требованиям.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Оценивают систему качества и контролируют</a:t>
                      </a:r>
                      <a:r>
                        <a:rPr lang="ru-RU" baseline="0" dirty="0" smtClean="0"/>
                        <a:t> ее при инспекционном контроле, проверяют (испытывают)  результаты работ и услуг Оценку системы качества проводит эксперт по сертификации СМК.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b="1" i="1" dirty="0" smtClean="0"/>
              <a:t>3. Сертификация систем качества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/>
              <a:t>Сертификация систем качества  (СК)</a:t>
            </a:r>
            <a:r>
              <a:rPr lang="ru-RU" dirty="0" smtClean="0"/>
              <a:t>– процедура подтверждения соответствия, посредством которой независимая от изготовителя (продавца, исполнителя) и потребителя (покупателя) организация удостоверяет в письменной форме, что система качества соответствует установленной требованиям.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принципы сертификации СК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676400"/>
            <a:ext cx="7498080" cy="4572000"/>
          </a:xfrm>
        </p:spPr>
        <p:txBody>
          <a:bodyPr>
            <a:normAutofit/>
          </a:bodyPr>
          <a:lstStyle/>
          <a:p>
            <a:r>
              <a:rPr lang="ru-RU" dirty="0" smtClean="0"/>
              <a:t>добровольность; </a:t>
            </a:r>
          </a:p>
          <a:p>
            <a:r>
              <a:rPr lang="ru-RU" dirty="0" smtClean="0"/>
              <a:t>исключение дискриминации в доступе к системе; </a:t>
            </a:r>
          </a:p>
          <a:p>
            <a:r>
              <a:rPr lang="ru-RU" dirty="0" smtClean="0"/>
              <a:t>объективность и </a:t>
            </a:r>
            <a:r>
              <a:rPr lang="ru-RU" dirty="0" err="1" smtClean="0"/>
              <a:t>воспроизводимость</a:t>
            </a:r>
            <a:r>
              <a:rPr lang="ru-RU" dirty="0" smtClean="0"/>
              <a:t> результатов;</a:t>
            </a:r>
          </a:p>
          <a:p>
            <a:r>
              <a:rPr lang="ru-RU" dirty="0" smtClean="0"/>
              <a:t> конфиденциальность; </a:t>
            </a:r>
          </a:p>
          <a:p>
            <a:r>
              <a:rPr lang="ru-RU" dirty="0" smtClean="0"/>
              <a:t>информативность; 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принципы сертификации СК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47800" y="1905000"/>
            <a:ext cx="7498080" cy="449580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четкая определенность области аккредитации органов по сертификации; </a:t>
            </a:r>
          </a:p>
          <a:p>
            <a:r>
              <a:rPr lang="ru-RU" dirty="0" smtClean="0"/>
              <a:t>проверка выполнения обязательных требований к продукции (услуге) в сфере законодательного регулирования; </a:t>
            </a:r>
          </a:p>
          <a:p>
            <a:r>
              <a:rPr lang="ru-RU" dirty="0" smtClean="0"/>
              <a:t>достоверность документированных доказательств заявителя о соответствии действующей системы качества установленным требованиям.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779068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Сертификация СК осуществляется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47800" y="1752600"/>
            <a:ext cx="7498080" cy="3657600"/>
          </a:xfrm>
        </p:spPr>
        <p:txBody>
          <a:bodyPr/>
          <a:lstStyle/>
          <a:p>
            <a:pPr lvl="0"/>
            <a:r>
              <a:rPr lang="ru-RU" dirty="0" smtClean="0"/>
              <a:t>в рамках обязательной сертификации продукции, если это предусмотрено схемой сертификации этой продукции;</a:t>
            </a:r>
          </a:p>
          <a:p>
            <a:pPr lvl="0">
              <a:buNone/>
            </a:pPr>
            <a:endParaRPr lang="ru-RU" dirty="0" smtClean="0"/>
          </a:p>
          <a:p>
            <a:pPr lvl="0"/>
            <a:r>
              <a:rPr lang="ru-RU" dirty="0" smtClean="0"/>
              <a:t>в рамках добровольной сертификации продукции и систем качества.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28600"/>
            <a:ext cx="7498080" cy="6019800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chemeClr val="accent2"/>
                </a:solidFill>
              </a:rPr>
              <a:t>1. Объекты добровольного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подтверждения соответствия:</a:t>
            </a:r>
          </a:p>
          <a:p>
            <a:pPr>
              <a:buNone/>
            </a:pP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Продукция;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Процессы производства;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Процессы эксплуатации;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Процессы хранения и перевозки;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Процессы реализации и утилизации;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Работы и услуги и т.д.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Сертификация СК проводится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47800" y="1752600"/>
            <a:ext cx="7498080" cy="4419600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органами, аккредитованными для этих целей в Системах сертификации;</a:t>
            </a:r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юридическими лицами, взявшими на себя функции органа по добровольной сертификации СК и зарегистрировавшими Систему сертификации в федеральном органе исполнительной власти.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Нормативная база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требования к системам качества (ГОСТ Р ИСО 9004-2001, </a:t>
            </a:r>
            <a:r>
              <a:rPr lang="en-US" dirty="0" smtClean="0"/>
              <a:t>QS</a:t>
            </a:r>
            <a:r>
              <a:rPr lang="ru-RU" dirty="0" smtClean="0"/>
              <a:t> 9000 и др.);</a:t>
            </a:r>
          </a:p>
          <a:p>
            <a:pPr lvl="0"/>
            <a:r>
              <a:rPr lang="ru-RU" dirty="0" smtClean="0"/>
              <a:t>правила и процедуры проверки и оценки систем качества (ГОСТ Р ИСО 10011-1, ГОСТ Р ИСО 10011-3);</a:t>
            </a:r>
          </a:p>
          <a:p>
            <a:pPr lvl="0"/>
            <a:r>
              <a:rPr lang="ru-RU" dirty="0" smtClean="0"/>
              <a:t>требования к персоналу, осуществляющему сертификацию систем качества (ГОСТ Р ИСО 10011-2, ПР 50.3.001-94);</a:t>
            </a:r>
          </a:p>
          <a:p>
            <a:r>
              <a:rPr lang="ru-RU" dirty="0" smtClean="0"/>
              <a:t>требования к органам по сертификации систем качества (ГОСТ Р ИСО/МЭК 62).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7498080" cy="8080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Основные цели сертификации СК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6800" y="1219200"/>
            <a:ext cx="8077200" cy="5486400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sz="3400" dirty="0" smtClean="0"/>
              <a:t>подтверждение соответствия СК требованиям, установленным в соответствующих нормативных документах (ГОСТ Р ИСО 9004-2001, </a:t>
            </a:r>
            <a:r>
              <a:rPr lang="en-US" sz="3400" dirty="0" smtClean="0"/>
              <a:t>QS</a:t>
            </a:r>
            <a:r>
              <a:rPr lang="ru-RU" sz="3400" dirty="0" smtClean="0"/>
              <a:t> 9000 и др.);</a:t>
            </a:r>
          </a:p>
          <a:p>
            <a:pPr lvl="0"/>
            <a:r>
              <a:rPr lang="ru-RU" sz="3400" dirty="0" smtClean="0"/>
              <a:t>подтверждение заявленных поставщиками возможностей стабильно выпускать продукцию или услуги запланированного качества в установленные контрактами (договорами) сроки и в запланированных объемах;</a:t>
            </a:r>
          </a:p>
          <a:p>
            <a:pPr lvl="0"/>
            <a:r>
              <a:rPr lang="ru-RU" sz="3400" dirty="0" smtClean="0"/>
              <a:t>создание уверенности у потребителей, руководства поставщиков и других заинтересованных сторон в возможности поставщиков обеспечить продукцией (услугами), соответствующей установленным требованиям;</a:t>
            </a:r>
          </a:p>
          <a:p>
            <a:pPr lvl="0"/>
            <a:r>
              <a:rPr lang="ru-RU" sz="3400" dirty="0" smtClean="0"/>
              <a:t>создание объективных оснований для принятия соответствующих решений по сертификации продукции.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Объекты проверки и оценки системы качества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47800" y="2057400"/>
            <a:ext cx="7498080" cy="3657600"/>
          </a:xfrm>
        </p:spPr>
        <p:txBody>
          <a:bodyPr/>
          <a:lstStyle/>
          <a:p>
            <a:pPr lvl="0"/>
            <a:r>
              <a:rPr lang="ru-RU" dirty="0" smtClean="0"/>
              <a:t>деятельность по обеспечению качества;</a:t>
            </a:r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состояние производственной системы;</a:t>
            </a:r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качество продукции или услуги.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сертификации СК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47800" y="1828800"/>
            <a:ext cx="7498080" cy="42672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I</a:t>
            </a:r>
            <a:r>
              <a:rPr lang="ru-RU" dirty="0" smtClean="0"/>
              <a:t>	— предварительная оценка системы качества;</a:t>
            </a:r>
          </a:p>
          <a:p>
            <a:pPr>
              <a:buNone/>
            </a:pPr>
            <a:r>
              <a:rPr lang="en-US" dirty="0" smtClean="0"/>
              <a:t>II</a:t>
            </a:r>
            <a:r>
              <a:rPr lang="ru-RU" dirty="0" smtClean="0"/>
              <a:t>	— проверка и оценка системы качества в организации;</a:t>
            </a:r>
          </a:p>
          <a:p>
            <a:pPr>
              <a:buNone/>
            </a:pPr>
            <a:r>
              <a:rPr lang="en-US" dirty="0" smtClean="0"/>
              <a:t>III</a:t>
            </a:r>
            <a:r>
              <a:rPr lang="ru-RU" dirty="0" smtClean="0"/>
              <a:t>	— инспекционный контроль за сертифицированной системой качества.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7800" y="15240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Предсертификационный</a:t>
            </a:r>
            <a:r>
              <a:rPr lang="ru-RU" dirty="0" smtClean="0"/>
              <a:t> этап</a:t>
            </a:r>
            <a:br>
              <a:rPr lang="ru-RU" dirty="0" smtClean="0"/>
            </a:br>
            <a:r>
              <a:rPr lang="ru-RU" dirty="0" smtClean="0"/>
              <a:t>(организация работ)</a:t>
            </a:r>
            <a:endParaRPr lang="ru-RU" dirty="0"/>
          </a:p>
        </p:txBody>
      </p:sp>
      <p:grpSp>
        <p:nvGrpSpPr>
          <p:cNvPr id="15" name="Группа 14"/>
          <p:cNvGrpSpPr/>
          <p:nvPr/>
        </p:nvGrpSpPr>
        <p:grpSpPr>
          <a:xfrm>
            <a:off x="1447800" y="1371600"/>
            <a:ext cx="7086600" cy="5334000"/>
            <a:chOff x="1828800" y="1524000"/>
            <a:chExt cx="6705600" cy="4572000"/>
          </a:xfrm>
        </p:grpSpPr>
        <p:sp>
          <p:nvSpPr>
            <p:cNvPr id="5" name="Блок-схема: процесс 4"/>
            <p:cNvSpPr/>
            <p:nvPr/>
          </p:nvSpPr>
          <p:spPr>
            <a:xfrm>
              <a:off x="1828800" y="1524000"/>
              <a:ext cx="6629400" cy="685800"/>
            </a:xfrm>
            <a:prstGeom prst="flowChartProcess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0.1. Заявка о намерении сертифицировать  СК в ОС</a:t>
              </a:r>
              <a:endParaRPr lang="ru-RU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" name="Блок-схема: процесс 5"/>
            <p:cNvSpPr/>
            <p:nvPr/>
          </p:nvSpPr>
          <p:spPr>
            <a:xfrm>
              <a:off x="1828800" y="2514600"/>
              <a:ext cx="6629400" cy="685800"/>
            </a:xfrm>
            <a:prstGeom prst="flowChartProcess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0.2. Регистрация заявки в ОС</a:t>
              </a:r>
              <a:endParaRPr lang="ru-RU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" name="Блок-схема: процесс 7"/>
            <p:cNvSpPr/>
            <p:nvPr/>
          </p:nvSpPr>
          <p:spPr>
            <a:xfrm>
              <a:off x="1828800" y="3581400"/>
              <a:ext cx="6629400" cy="685800"/>
            </a:xfrm>
            <a:prstGeom prst="flowChartProcess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0.3. Анализ заявки</a:t>
              </a:r>
              <a:endParaRPr lang="ru-RU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" name="Блок-схема: процесс 8"/>
            <p:cNvSpPr/>
            <p:nvPr/>
          </p:nvSpPr>
          <p:spPr>
            <a:xfrm>
              <a:off x="1905000" y="4800600"/>
              <a:ext cx="6629400" cy="685800"/>
            </a:xfrm>
            <a:prstGeom prst="flowChartProcess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0.4. Принятие решения по заявке</a:t>
              </a:r>
              <a:endParaRPr lang="ru-RU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1" name="Стрелка вниз 10"/>
            <p:cNvSpPr/>
            <p:nvPr/>
          </p:nvSpPr>
          <p:spPr>
            <a:xfrm>
              <a:off x="4724400" y="2209800"/>
              <a:ext cx="609600" cy="3048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Стрелка вниз 11"/>
            <p:cNvSpPr/>
            <p:nvPr/>
          </p:nvSpPr>
          <p:spPr>
            <a:xfrm>
              <a:off x="4724400" y="3200400"/>
              <a:ext cx="609600" cy="3810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Стрелка вниз 12"/>
            <p:cNvSpPr/>
            <p:nvPr/>
          </p:nvSpPr>
          <p:spPr>
            <a:xfrm>
              <a:off x="4724400" y="4267200"/>
              <a:ext cx="609600" cy="5334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Стрелка вниз 13"/>
            <p:cNvSpPr/>
            <p:nvPr/>
          </p:nvSpPr>
          <p:spPr>
            <a:xfrm>
              <a:off x="4724400" y="5486400"/>
              <a:ext cx="609600" cy="6096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7498080" cy="808038"/>
          </a:xfrm>
        </p:spPr>
        <p:txBody>
          <a:bodyPr/>
          <a:lstStyle/>
          <a:p>
            <a:r>
              <a:rPr lang="ru-RU" dirty="0" err="1" smtClean="0"/>
              <a:t>Предсертификационный</a:t>
            </a:r>
            <a:r>
              <a:rPr lang="ru-RU" dirty="0" smtClean="0"/>
              <a:t> этап</a:t>
            </a:r>
            <a:endParaRPr lang="ru-RU" dirty="0"/>
          </a:p>
        </p:txBody>
      </p:sp>
      <p:grpSp>
        <p:nvGrpSpPr>
          <p:cNvPr id="19" name="Группа 18"/>
          <p:cNvGrpSpPr/>
          <p:nvPr/>
        </p:nvGrpSpPr>
        <p:grpSpPr>
          <a:xfrm>
            <a:off x="1066800" y="1295400"/>
            <a:ext cx="7924801" cy="5334000"/>
            <a:chOff x="1066800" y="1295400"/>
            <a:chExt cx="7924801" cy="5334000"/>
          </a:xfrm>
        </p:grpSpPr>
        <p:grpSp>
          <p:nvGrpSpPr>
            <p:cNvPr id="3" name="Группа 18"/>
            <p:cNvGrpSpPr/>
            <p:nvPr/>
          </p:nvGrpSpPr>
          <p:grpSpPr>
            <a:xfrm>
              <a:off x="1066800" y="1295400"/>
              <a:ext cx="7924801" cy="5334000"/>
              <a:chOff x="1143000" y="1371600"/>
              <a:chExt cx="7848601" cy="4800600"/>
            </a:xfrm>
          </p:grpSpPr>
          <p:sp>
            <p:nvSpPr>
              <p:cNvPr id="6" name="Блок-схема: процесс 5"/>
              <p:cNvSpPr/>
              <p:nvPr/>
            </p:nvSpPr>
            <p:spPr>
              <a:xfrm>
                <a:off x="1143000" y="3048000"/>
                <a:ext cx="3810000" cy="990600"/>
              </a:xfrm>
              <a:prstGeom prst="flowChartProcess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ru-RU" sz="24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0.5. Извещение заявителя о принятии заказа на сертификацию</a:t>
                </a:r>
                <a:endParaRPr lang="ru-RU" sz="240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8" name="Блок-схема: процесс 7"/>
              <p:cNvSpPr/>
              <p:nvPr/>
            </p:nvSpPr>
            <p:spPr>
              <a:xfrm>
                <a:off x="5218236" y="3048000"/>
                <a:ext cx="3773365" cy="990600"/>
              </a:xfrm>
              <a:prstGeom prst="flowChartProcess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ru-RU" sz="24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0.6. Извещение заявителя об отказе в принятии заказа на сертификацию</a:t>
                </a:r>
                <a:endParaRPr lang="ru-RU" sz="240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9" name="Блок-схема: процесс 8"/>
              <p:cNvSpPr/>
              <p:nvPr/>
            </p:nvSpPr>
            <p:spPr>
              <a:xfrm>
                <a:off x="1981200" y="4724400"/>
                <a:ext cx="5943600" cy="685800"/>
              </a:xfrm>
              <a:prstGeom prst="flowChartProcess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ru-RU" sz="24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0.7. Оформление договора на проведение сертификации СК</a:t>
                </a:r>
                <a:endParaRPr lang="ru-RU" sz="240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11" name="Стрелка вниз 10"/>
              <p:cNvSpPr/>
              <p:nvPr/>
            </p:nvSpPr>
            <p:spPr>
              <a:xfrm>
                <a:off x="4876800" y="1371600"/>
                <a:ext cx="609600" cy="53340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" name="Стрелка вниз 11"/>
              <p:cNvSpPr/>
              <p:nvPr/>
            </p:nvSpPr>
            <p:spPr>
              <a:xfrm>
                <a:off x="4191000" y="5410200"/>
                <a:ext cx="609600" cy="76200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" name="Стрелка вниз 12"/>
              <p:cNvSpPr/>
              <p:nvPr/>
            </p:nvSpPr>
            <p:spPr>
              <a:xfrm>
                <a:off x="4191000" y="4038600"/>
                <a:ext cx="609600" cy="68580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Блок-схема: решение 14"/>
              <p:cNvSpPr/>
              <p:nvPr/>
            </p:nvSpPr>
            <p:spPr>
              <a:xfrm>
                <a:off x="3352800" y="1905000"/>
                <a:ext cx="3581400" cy="838200"/>
              </a:xfrm>
              <a:prstGeom prst="flowChartDecision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Решение</a:t>
                </a:r>
                <a:endParaRPr lang="ru-RU" sz="280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16" name="Стрелка углом 15"/>
              <p:cNvSpPr/>
              <p:nvPr/>
            </p:nvSpPr>
            <p:spPr>
              <a:xfrm rot="5400000">
                <a:off x="7010400" y="2133600"/>
                <a:ext cx="838200" cy="990600"/>
              </a:xfrm>
              <a:prstGeom prst="bentArrow">
                <a:avLst>
                  <a:gd name="adj1" fmla="val 25000"/>
                  <a:gd name="adj2" fmla="val 25000"/>
                  <a:gd name="adj3" fmla="val 25000"/>
                  <a:gd name="adj4" fmla="val 43750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Стрелка углом 16"/>
              <p:cNvSpPr/>
              <p:nvPr/>
            </p:nvSpPr>
            <p:spPr>
              <a:xfrm rot="5400000" flipV="1">
                <a:off x="2435378" y="2136623"/>
                <a:ext cx="838200" cy="984555"/>
              </a:xfrm>
              <a:prstGeom prst="bentArrow">
                <a:avLst>
                  <a:gd name="adj1" fmla="val 25000"/>
                  <a:gd name="adj2" fmla="val 25000"/>
                  <a:gd name="adj3" fmla="val 26575"/>
                  <a:gd name="adj4" fmla="val 39204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2743200" y="1828800"/>
              <a:ext cx="62068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/>
                <a:t>ДА</a:t>
              </a:r>
              <a:endParaRPr lang="ru-RU" sz="2400" b="1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934200" y="1752600"/>
              <a:ext cx="75052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/>
                <a:t>НЕТ</a:t>
              </a:r>
              <a:endParaRPr lang="ru-RU" sz="2400" b="1" dirty="0"/>
            </a:p>
          </p:txBody>
        </p: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7498080" cy="808038"/>
          </a:xfrm>
        </p:spPr>
        <p:txBody>
          <a:bodyPr/>
          <a:lstStyle/>
          <a:p>
            <a:r>
              <a:rPr lang="ru-RU" dirty="0" err="1" smtClean="0"/>
              <a:t>Предсертификационный</a:t>
            </a:r>
            <a:r>
              <a:rPr lang="ru-RU" dirty="0" smtClean="0"/>
              <a:t> этап</a:t>
            </a:r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143000" y="838200"/>
            <a:ext cx="7848600" cy="5867400"/>
            <a:chOff x="1676400" y="1295400"/>
            <a:chExt cx="6629400" cy="5410200"/>
          </a:xfrm>
        </p:grpSpPr>
        <p:sp>
          <p:nvSpPr>
            <p:cNvPr id="18" name="Блок-схема: процесс 17"/>
            <p:cNvSpPr/>
            <p:nvPr/>
          </p:nvSpPr>
          <p:spPr>
            <a:xfrm>
              <a:off x="1676400" y="1905000"/>
              <a:ext cx="6629400" cy="685800"/>
            </a:xfrm>
            <a:prstGeom prst="flowChartProcess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0.8. Подписание и оплата договора заявителем</a:t>
              </a:r>
              <a:endParaRPr lang="ru-RU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9" name="Блок-схема: процесс 18"/>
            <p:cNvSpPr/>
            <p:nvPr/>
          </p:nvSpPr>
          <p:spPr>
            <a:xfrm>
              <a:off x="1676400" y="2895600"/>
              <a:ext cx="6629400" cy="1524000"/>
            </a:xfrm>
            <a:prstGeom prst="flowChartProcess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0.9. Заявителю направляются:</a:t>
              </a:r>
            </a:p>
            <a:p>
              <a:r>
                <a:rPr lang="ru-RU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- </a:t>
              </a:r>
              <a:r>
                <a:rPr lang="ru-RU" sz="24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Бланк-заявки</a:t>
              </a:r>
              <a:r>
                <a:rPr lang="ru-RU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 на сертификацию СК;</a:t>
              </a:r>
            </a:p>
            <a:p>
              <a:r>
                <a:rPr lang="ru-RU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- Перечень исходных данных для предварительной оценки СК</a:t>
              </a:r>
              <a:endParaRPr lang="ru-RU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0" name="Блок-схема: процесс 19"/>
            <p:cNvSpPr/>
            <p:nvPr/>
          </p:nvSpPr>
          <p:spPr>
            <a:xfrm>
              <a:off x="1676400" y="4800600"/>
              <a:ext cx="6629400" cy="685800"/>
            </a:xfrm>
            <a:prstGeom prst="flowChartProcess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0.10. Заявитель направляет в ОС заявку и исходные данные для предварительной оценки</a:t>
              </a:r>
              <a:endParaRPr lang="ru-RU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1" name="Блок-схема: процесс 20"/>
            <p:cNvSpPr/>
            <p:nvPr/>
          </p:nvSpPr>
          <p:spPr>
            <a:xfrm>
              <a:off x="1676400" y="6019800"/>
              <a:ext cx="6629400" cy="685800"/>
            </a:xfrm>
            <a:prstGeom prst="flowChartProcess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0.11. Назначение председателя комиссии. Формирование комиссии.</a:t>
              </a:r>
              <a:endParaRPr lang="ru-RU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2" name="Стрелка вниз 21"/>
            <p:cNvSpPr/>
            <p:nvPr/>
          </p:nvSpPr>
          <p:spPr>
            <a:xfrm>
              <a:off x="4572000" y="2590800"/>
              <a:ext cx="609600" cy="3048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Стрелка вниз 22"/>
            <p:cNvSpPr/>
            <p:nvPr/>
          </p:nvSpPr>
          <p:spPr>
            <a:xfrm>
              <a:off x="4648200" y="4419600"/>
              <a:ext cx="609600" cy="3810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Стрелка вниз 23"/>
            <p:cNvSpPr/>
            <p:nvPr/>
          </p:nvSpPr>
          <p:spPr>
            <a:xfrm>
              <a:off x="4648200" y="5486400"/>
              <a:ext cx="609600" cy="5334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Стрелка вниз 24"/>
            <p:cNvSpPr/>
            <p:nvPr/>
          </p:nvSpPr>
          <p:spPr>
            <a:xfrm>
              <a:off x="4572000" y="1295400"/>
              <a:ext cx="609600" cy="6096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7498080" cy="808038"/>
          </a:xfrm>
        </p:spPr>
        <p:txBody>
          <a:bodyPr>
            <a:normAutofit/>
          </a:bodyPr>
          <a:lstStyle/>
          <a:p>
            <a:r>
              <a:rPr lang="en-US" dirty="0" smtClean="0"/>
              <a:t>I</a:t>
            </a:r>
            <a:r>
              <a:rPr lang="ru-RU" dirty="0" smtClean="0"/>
              <a:t>. Предварительная оценка СК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990600" y="1143000"/>
            <a:ext cx="8035031" cy="5486400"/>
            <a:chOff x="990600" y="1143000"/>
            <a:chExt cx="8035031" cy="5486400"/>
          </a:xfrm>
        </p:grpSpPr>
        <p:grpSp>
          <p:nvGrpSpPr>
            <p:cNvPr id="54" name="Группа 53"/>
            <p:cNvGrpSpPr/>
            <p:nvPr/>
          </p:nvGrpSpPr>
          <p:grpSpPr>
            <a:xfrm>
              <a:off x="990600" y="1143000"/>
              <a:ext cx="8035031" cy="5486400"/>
              <a:chOff x="990600" y="1143000"/>
              <a:chExt cx="8035031" cy="5486400"/>
            </a:xfrm>
          </p:grpSpPr>
          <p:sp>
            <p:nvSpPr>
              <p:cNvPr id="6" name="Блок-схема: процесс 5"/>
              <p:cNvSpPr/>
              <p:nvPr/>
            </p:nvSpPr>
            <p:spPr>
              <a:xfrm>
                <a:off x="990600" y="4267200"/>
                <a:ext cx="3846990" cy="1100666"/>
              </a:xfrm>
              <a:prstGeom prst="flowChartProcess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ru-RU" sz="24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1.3. Оформление договоров на проведение этапа 2 сертификации </a:t>
                </a:r>
                <a:endParaRPr lang="ru-RU" sz="240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8" name="Блок-схема: процесс 7"/>
              <p:cNvSpPr/>
              <p:nvPr/>
            </p:nvSpPr>
            <p:spPr>
              <a:xfrm>
                <a:off x="5486400" y="4267200"/>
                <a:ext cx="3539231" cy="1100666"/>
              </a:xfrm>
              <a:prstGeom prst="flowChartProcess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ru-RU" sz="24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1.4. Устранение замечаний и повторная подача документов в ОС</a:t>
                </a:r>
                <a:endParaRPr lang="ru-RU" sz="240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9" name="Блок-схема: процесс 8"/>
              <p:cNvSpPr/>
              <p:nvPr/>
            </p:nvSpPr>
            <p:spPr>
              <a:xfrm>
                <a:off x="990600" y="5867400"/>
                <a:ext cx="6001305" cy="762000"/>
              </a:xfrm>
              <a:prstGeom prst="flowChartProcess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ru-RU" sz="24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1.5. Подписание и оплата заявителем договора на проведение этапа 2.</a:t>
                </a:r>
                <a:endParaRPr lang="ru-RU" sz="240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11" name="Стрелка вниз 10"/>
              <p:cNvSpPr/>
              <p:nvPr/>
            </p:nvSpPr>
            <p:spPr>
              <a:xfrm>
                <a:off x="4724400" y="1600200"/>
                <a:ext cx="497150" cy="45720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" name="Стрелка вниз 11"/>
              <p:cNvSpPr/>
              <p:nvPr/>
            </p:nvSpPr>
            <p:spPr>
              <a:xfrm>
                <a:off x="4648200" y="2819400"/>
                <a:ext cx="533400" cy="60960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" name="Стрелка вниз 12"/>
              <p:cNvSpPr/>
              <p:nvPr/>
            </p:nvSpPr>
            <p:spPr>
              <a:xfrm>
                <a:off x="1600200" y="5410200"/>
                <a:ext cx="457200" cy="45720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Блок-схема: решение 14"/>
              <p:cNvSpPr/>
              <p:nvPr/>
            </p:nvSpPr>
            <p:spPr>
              <a:xfrm>
                <a:off x="2743200" y="3429000"/>
                <a:ext cx="4419600" cy="609600"/>
              </a:xfrm>
              <a:prstGeom prst="flowChartDecision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Заключение</a:t>
                </a:r>
                <a:endParaRPr lang="ru-RU" sz="280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16" name="Стрелка углом 15"/>
              <p:cNvSpPr/>
              <p:nvPr/>
            </p:nvSpPr>
            <p:spPr>
              <a:xfrm rot="5400000">
                <a:off x="7349642" y="3470758"/>
                <a:ext cx="626533" cy="1000217"/>
              </a:xfrm>
              <a:prstGeom prst="bentArrow">
                <a:avLst>
                  <a:gd name="adj1" fmla="val 25000"/>
                  <a:gd name="adj2" fmla="val 25000"/>
                  <a:gd name="adj3" fmla="val 25000"/>
                  <a:gd name="adj4" fmla="val 43750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Стрелка углом 16"/>
              <p:cNvSpPr/>
              <p:nvPr/>
            </p:nvSpPr>
            <p:spPr>
              <a:xfrm rot="5400000" flipV="1">
                <a:off x="1936392" y="3473809"/>
                <a:ext cx="626531" cy="994114"/>
              </a:xfrm>
              <a:prstGeom prst="bentArrow">
                <a:avLst>
                  <a:gd name="adj1" fmla="val 25000"/>
                  <a:gd name="adj2" fmla="val 25000"/>
                  <a:gd name="adj3" fmla="val 26575"/>
                  <a:gd name="adj4" fmla="val 39204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50" name="Блок-схема: процесс 49"/>
              <p:cNvSpPr/>
              <p:nvPr/>
            </p:nvSpPr>
            <p:spPr>
              <a:xfrm>
                <a:off x="2057400" y="1143000"/>
                <a:ext cx="6001305" cy="457200"/>
              </a:xfrm>
              <a:prstGeom prst="flowChartProcess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ru-RU" sz="24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1.1. Экспертиза документов СК заявителя</a:t>
                </a:r>
                <a:endParaRPr lang="ru-RU" sz="240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51" name="Блок-схема: процесс 50"/>
              <p:cNvSpPr/>
              <p:nvPr/>
            </p:nvSpPr>
            <p:spPr>
              <a:xfrm>
                <a:off x="1981200" y="2057400"/>
                <a:ext cx="6172200" cy="762000"/>
              </a:xfrm>
              <a:prstGeom prst="flowChartProcess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ru-RU" sz="24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1.2. Составление заключения по результатам предварительной оценки СК</a:t>
                </a:r>
                <a:endParaRPr lang="ru-RU" sz="240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52" name="Блок-схема: процесс 51"/>
              <p:cNvSpPr/>
              <p:nvPr/>
            </p:nvSpPr>
            <p:spPr>
              <a:xfrm>
                <a:off x="7467600" y="5943600"/>
                <a:ext cx="1439661" cy="601132"/>
              </a:xfrm>
              <a:prstGeom prst="flowChartProcess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ru-RU" sz="24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Блок 0.1</a:t>
                </a:r>
                <a:endParaRPr lang="ru-RU" sz="240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53" name="Стрелка вниз 52"/>
              <p:cNvSpPr/>
              <p:nvPr/>
            </p:nvSpPr>
            <p:spPr>
              <a:xfrm>
                <a:off x="7848600" y="5410200"/>
                <a:ext cx="457200" cy="53340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55" name="TextBox 54"/>
            <p:cNvSpPr txBox="1"/>
            <p:nvPr/>
          </p:nvSpPr>
          <p:spPr>
            <a:xfrm>
              <a:off x="2133600" y="3124200"/>
              <a:ext cx="62068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/>
                <a:t>ДА</a:t>
              </a:r>
              <a:endParaRPr lang="ru-RU" sz="2400" b="1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7162800" y="3124200"/>
              <a:ext cx="75052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/>
                <a:t>НЕТ</a:t>
              </a:r>
              <a:endParaRPr lang="ru-RU" sz="2400" b="1" dirty="0"/>
            </a:p>
          </p:txBody>
        </p: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7498080" cy="808038"/>
          </a:xfrm>
        </p:spPr>
        <p:txBody>
          <a:bodyPr/>
          <a:lstStyle/>
          <a:p>
            <a:r>
              <a:rPr lang="en-US" dirty="0" smtClean="0"/>
              <a:t>II</a:t>
            </a:r>
            <a:r>
              <a:rPr lang="ru-RU" dirty="0" smtClean="0"/>
              <a:t>. Проверка и оценка СК</a:t>
            </a:r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371600" y="1143000"/>
            <a:ext cx="7006070" cy="5715000"/>
            <a:chOff x="1371600" y="1143000"/>
            <a:chExt cx="7006070" cy="5715000"/>
          </a:xfrm>
        </p:grpSpPr>
        <p:sp>
          <p:nvSpPr>
            <p:cNvPr id="15" name="Блок-схема: процесс 14"/>
            <p:cNvSpPr/>
            <p:nvPr/>
          </p:nvSpPr>
          <p:spPr>
            <a:xfrm>
              <a:off x="1371600" y="1143000"/>
              <a:ext cx="7006070" cy="533400"/>
            </a:xfrm>
            <a:prstGeom prst="flowChartProcess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2.1. Разработка программы проверки и оценки СК</a:t>
              </a:r>
              <a:endParaRPr lang="ru-RU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6" name="Блок-схема: процесс 15"/>
            <p:cNvSpPr/>
            <p:nvPr/>
          </p:nvSpPr>
          <p:spPr>
            <a:xfrm>
              <a:off x="1371600" y="2057400"/>
              <a:ext cx="7006070" cy="444500"/>
            </a:xfrm>
            <a:prstGeom prst="flowChartProcess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2.2. Подготовка рабочих документов проверки </a:t>
              </a:r>
              <a:endParaRPr lang="ru-RU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7" name="Блок-схема: процесс 16"/>
            <p:cNvSpPr/>
            <p:nvPr/>
          </p:nvSpPr>
          <p:spPr>
            <a:xfrm>
              <a:off x="1371600" y="2971800"/>
              <a:ext cx="7006070" cy="533400"/>
            </a:xfrm>
            <a:prstGeom prst="flowChartProcess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2.3. Проведение проверки</a:t>
              </a:r>
              <a:endParaRPr lang="ru-RU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8" name="Блок-схема: процесс 17"/>
            <p:cNvSpPr/>
            <p:nvPr/>
          </p:nvSpPr>
          <p:spPr>
            <a:xfrm>
              <a:off x="1371600" y="3962400"/>
              <a:ext cx="7006070" cy="520700"/>
            </a:xfrm>
            <a:prstGeom prst="flowChartProcess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2.4.1.  Проведение предварительного совещания</a:t>
              </a:r>
              <a:endParaRPr lang="ru-RU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9" name="Стрелка вниз 18"/>
            <p:cNvSpPr/>
            <p:nvPr/>
          </p:nvSpPr>
          <p:spPr>
            <a:xfrm>
              <a:off x="4495801" y="1676400"/>
              <a:ext cx="304800" cy="3556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Стрелка вниз 19"/>
            <p:cNvSpPr/>
            <p:nvPr/>
          </p:nvSpPr>
          <p:spPr>
            <a:xfrm>
              <a:off x="4495801" y="2514600"/>
              <a:ext cx="381000" cy="4445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Стрелка вниз 20"/>
            <p:cNvSpPr/>
            <p:nvPr/>
          </p:nvSpPr>
          <p:spPr>
            <a:xfrm>
              <a:off x="4495800" y="3505200"/>
              <a:ext cx="368877" cy="4572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Стрелка вниз 21"/>
            <p:cNvSpPr/>
            <p:nvPr/>
          </p:nvSpPr>
          <p:spPr>
            <a:xfrm>
              <a:off x="4495801" y="5410200"/>
              <a:ext cx="381000" cy="4572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Блок-схема: процесс 22"/>
            <p:cNvSpPr/>
            <p:nvPr/>
          </p:nvSpPr>
          <p:spPr>
            <a:xfrm>
              <a:off x="1371600" y="4876800"/>
              <a:ext cx="7006070" cy="520700"/>
            </a:xfrm>
            <a:prstGeom prst="flowChartProcess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2.4.2. Составление акта</a:t>
              </a:r>
              <a:endParaRPr lang="ru-RU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4" name="Стрелка вниз 23"/>
            <p:cNvSpPr/>
            <p:nvPr/>
          </p:nvSpPr>
          <p:spPr>
            <a:xfrm>
              <a:off x="4495800" y="4495800"/>
              <a:ext cx="368877" cy="3810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Блок-схема: процесс 24"/>
            <p:cNvSpPr/>
            <p:nvPr/>
          </p:nvSpPr>
          <p:spPr>
            <a:xfrm>
              <a:off x="1371600" y="5867400"/>
              <a:ext cx="7006070" cy="520700"/>
            </a:xfrm>
            <a:prstGeom prst="flowChartProcess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2.4.3. Проведение заключительного совещания</a:t>
              </a:r>
              <a:endParaRPr lang="ru-RU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6" name="Стрелка вниз 25"/>
            <p:cNvSpPr/>
            <p:nvPr/>
          </p:nvSpPr>
          <p:spPr>
            <a:xfrm>
              <a:off x="4495800" y="6400800"/>
              <a:ext cx="381000" cy="4572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28600"/>
            <a:ext cx="7498080" cy="64008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500" b="1" i="1" dirty="0" smtClean="0">
                <a:solidFill>
                  <a:schemeClr val="accent2">
                    <a:lumMod val="75000"/>
                  </a:schemeClr>
                </a:solidFill>
              </a:rPr>
              <a:t>Субъекты добровольного подтверждения соответствия:</a:t>
            </a:r>
          </a:p>
          <a:p>
            <a:pPr>
              <a:buNone/>
            </a:pP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Юридические лица;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Индивидуальные предприниматели;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Заявители;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Орган по сертификации;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Эксперты;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Испытательные лаборатории.</a:t>
            </a:r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Общую политику осуществляет федеральный орган исполнительной власти по техническому регулированию.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7498080" cy="808038"/>
          </a:xfrm>
        </p:spPr>
        <p:txBody>
          <a:bodyPr/>
          <a:lstStyle/>
          <a:p>
            <a:r>
              <a:rPr lang="en-US" dirty="0" smtClean="0"/>
              <a:t>II</a:t>
            </a:r>
            <a:r>
              <a:rPr lang="ru-RU" dirty="0" smtClean="0"/>
              <a:t>. Проверка и оценка СК</a:t>
            </a:r>
            <a:endParaRPr lang="ru-RU" dirty="0"/>
          </a:p>
        </p:txBody>
      </p:sp>
      <p:grpSp>
        <p:nvGrpSpPr>
          <p:cNvPr id="28" name="Группа 27"/>
          <p:cNvGrpSpPr/>
          <p:nvPr/>
        </p:nvGrpSpPr>
        <p:grpSpPr>
          <a:xfrm>
            <a:off x="990600" y="914400"/>
            <a:ext cx="8001000" cy="5943600"/>
            <a:chOff x="990600" y="762000"/>
            <a:chExt cx="8001000" cy="5943600"/>
          </a:xfrm>
        </p:grpSpPr>
        <p:sp>
          <p:nvSpPr>
            <p:cNvPr id="6" name="Блок-схема: процесс 5"/>
            <p:cNvSpPr/>
            <p:nvPr/>
          </p:nvSpPr>
          <p:spPr>
            <a:xfrm>
              <a:off x="990600" y="3276600"/>
              <a:ext cx="3429000" cy="685800"/>
            </a:xfrm>
            <a:prstGeom prst="flowChartProcess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2.5. Оформление сертификата</a:t>
              </a:r>
              <a:endParaRPr lang="ru-RU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" name="Блок-схема: процесс 7"/>
            <p:cNvSpPr/>
            <p:nvPr/>
          </p:nvSpPr>
          <p:spPr>
            <a:xfrm>
              <a:off x="5181600" y="3352801"/>
              <a:ext cx="3810000" cy="533400"/>
            </a:xfrm>
            <a:prstGeom prst="flowChartProcess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2.6. Устранение замечаний</a:t>
              </a:r>
              <a:endParaRPr lang="ru-RU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" name="Блок-схема: процесс 8"/>
            <p:cNvSpPr/>
            <p:nvPr/>
          </p:nvSpPr>
          <p:spPr>
            <a:xfrm>
              <a:off x="990600" y="5791200"/>
              <a:ext cx="6001304" cy="609600"/>
            </a:xfrm>
            <a:prstGeom prst="flowChartProcess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2.9. Регистрация сертификата в Реестре ОС</a:t>
              </a:r>
              <a:endParaRPr lang="ru-RU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1" name="Стрелка вниз 10"/>
            <p:cNvSpPr/>
            <p:nvPr/>
          </p:nvSpPr>
          <p:spPr>
            <a:xfrm>
              <a:off x="4876800" y="1752600"/>
              <a:ext cx="344750" cy="440267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Стрелка вниз 11"/>
            <p:cNvSpPr/>
            <p:nvPr/>
          </p:nvSpPr>
          <p:spPr>
            <a:xfrm>
              <a:off x="2209800" y="4800600"/>
              <a:ext cx="457200" cy="9906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Стрелка вниз 12"/>
            <p:cNvSpPr/>
            <p:nvPr/>
          </p:nvSpPr>
          <p:spPr>
            <a:xfrm>
              <a:off x="2209800" y="6400800"/>
              <a:ext cx="457200" cy="3048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Блок-схема: решение 14"/>
            <p:cNvSpPr/>
            <p:nvPr/>
          </p:nvSpPr>
          <p:spPr>
            <a:xfrm>
              <a:off x="3200401" y="2209800"/>
              <a:ext cx="3616171" cy="931333"/>
            </a:xfrm>
            <a:prstGeom prst="flowChartDecision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Решение</a:t>
              </a:r>
              <a:endParaRPr lang="ru-RU" sz="28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6" name="Стрелка углом 15"/>
            <p:cNvSpPr/>
            <p:nvPr/>
          </p:nvSpPr>
          <p:spPr>
            <a:xfrm rot="5400000">
              <a:off x="6899387" y="2473213"/>
              <a:ext cx="745067" cy="980241"/>
            </a:xfrm>
            <a:prstGeom prst="bentArrow">
              <a:avLst>
                <a:gd name="adj1" fmla="val 25000"/>
                <a:gd name="adj2" fmla="val 25000"/>
                <a:gd name="adj3" fmla="val 25000"/>
                <a:gd name="adj4" fmla="val 4375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7" name="Стрелка углом 16"/>
            <p:cNvSpPr/>
            <p:nvPr/>
          </p:nvSpPr>
          <p:spPr>
            <a:xfrm rot="5400000" flipV="1">
              <a:off x="2400300" y="2476500"/>
              <a:ext cx="685801" cy="914401"/>
            </a:xfrm>
            <a:prstGeom prst="bentArrow">
              <a:avLst>
                <a:gd name="adj1" fmla="val 25000"/>
                <a:gd name="adj2" fmla="val 25000"/>
                <a:gd name="adj3" fmla="val 26575"/>
                <a:gd name="adj4" fmla="val 39204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590800" y="2057400"/>
              <a:ext cx="62068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/>
                <a:t>ДА</a:t>
              </a:r>
              <a:endParaRPr lang="ru-RU" sz="2400" b="1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781800" y="2057400"/>
              <a:ext cx="75052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/>
                <a:t>НЕТ</a:t>
              </a:r>
              <a:endParaRPr lang="ru-RU" sz="2400" b="1" dirty="0"/>
            </a:p>
          </p:txBody>
        </p:sp>
        <p:sp>
          <p:nvSpPr>
            <p:cNvPr id="19" name="Блок-схема: процесс 18"/>
            <p:cNvSpPr/>
            <p:nvPr/>
          </p:nvSpPr>
          <p:spPr>
            <a:xfrm>
              <a:off x="1219200" y="1219200"/>
              <a:ext cx="7467600" cy="533400"/>
            </a:xfrm>
            <a:prstGeom prst="flowChartProcess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2.4. Решение руководства ОС о выдаче сертификата</a:t>
              </a:r>
              <a:endParaRPr lang="ru-RU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0" name="Стрелка вниз 19"/>
            <p:cNvSpPr/>
            <p:nvPr/>
          </p:nvSpPr>
          <p:spPr>
            <a:xfrm>
              <a:off x="4876800" y="762000"/>
              <a:ext cx="344750" cy="440267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Блок-схема: процесс 20"/>
            <p:cNvSpPr/>
            <p:nvPr/>
          </p:nvSpPr>
          <p:spPr>
            <a:xfrm>
              <a:off x="990600" y="4114800"/>
              <a:ext cx="3429000" cy="685800"/>
            </a:xfrm>
            <a:prstGeom prst="flowChartProcess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2.8. Получение учетного номера</a:t>
              </a:r>
              <a:endParaRPr lang="ru-RU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2" name="Блок-схема: процесс 21"/>
            <p:cNvSpPr/>
            <p:nvPr/>
          </p:nvSpPr>
          <p:spPr>
            <a:xfrm>
              <a:off x="4800600" y="4038600"/>
              <a:ext cx="4191000" cy="1447800"/>
            </a:xfrm>
            <a:prstGeom prst="flowChartProcess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2.7. Оформление отчета по устранению замечаний и повторная подача документов в ОС</a:t>
              </a:r>
              <a:endParaRPr lang="ru-RU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3" name="Стрелка вниз 22"/>
            <p:cNvSpPr/>
            <p:nvPr/>
          </p:nvSpPr>
          <p:spPr>
            <a:xfrm>
              <a:off x="2286000" y="3962401"/>
              <a:ext cx="344750" cy="1524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Стрелка вниз 23"/>
            <p:cNvSpPr/>
            <p:nvPr/>
          </p:nvSpPr>
          <p:spPr>
            <a:xfrm>
              <a:off x="7010400" y="3886200"/>
              <a:ext cx="344750" cy="1524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Блок-схема: процесс 25"/>
            <p:cNvSpPr/>
            <p:nvPr/>
          </p:nvSpPr>
          <p:spPr>
            <a:xfrm>
              <a:off x="7086600" y="5791200"/>
              <a:ext cx="1828800" cy="685800"/>
            </a:xfrm>
            <a:prstGeom prst="flowChartProcess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Блок 0.10 или 2.1</a:t>
              </a:r>
              <a:endParaRPr lang="ru-RU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7" name="Стрелка вниз 26"/>
            <p:cNvSpPr/>
            <p:nvPr/>
          </p:nvSpPr>
          <p:spPr>
            <a:xfrm>
              <a:off x="7848600" y="5486400"/>
              <a:ext cx="344750" cy="3048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152400"/>
            <a:ext cx="749808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II</a:t>
            </a:r>
            <a:r>
              <a:rPr lang="ru-RU" dirty="0" smtClean="0"/>
              <a:t>. Проверка и оценка СК</a:t>
            </a:r>
            <a:endParaRPr lang="ru-RU" dirty="0"/>
          </a:p>
        </p:txBody>
      </p:sp>
      <p:grpSp>
        <p:nvGrpSpPr>
          <p:cNvPr id="26" name="Группа 25"/>
          <p:cNvGrpSpPr/>
          <p:nvPr/>
        </p:nvGrpSpPr>
        <p:grpSpPr>
          <a:xfrm>
            <a:off x="1066800" y="838200"/>
            <a:ext cx="7848600" cy="5867401"/>
            <a:chOff x="1143000" y="990599"/>
            <a:chExt cx="7848600" cy="5867401"/>
          </a:xfrm>
        </p:grpSpPr>
        <p:sp>
          <p:nvSpPr>
            <p:cNvPr id="18" name="Блок-схема: процесс 17"/>
            <p:cNvSpPr/>
            <p:nvPr/>
          </p:nvSpPr>
          <p:spPr>
            <a:xfrm>
              <a:off x="1143000" y="1295400"/>
              <a:ext cx="7848600" cy="1066800"/>
            </a:xfrm>
            <a:prstGeom prst="flowChartProcess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2.10. Предоставление в тех. Центр решения ОС и копии сертификата для ведения сводного перечня  и публикации официальной информации</a:t>
              </a:r>
              <a:endParaRPr lang="ru-RU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9" name="Блок-схема: процесс 18"/>
            <p:cNvSpPr/>
            <p:nvPr/>
          </p:nvSpPr>
          <p:spPr>
            <a:xfrm>
              <a:off x="1143000" y="2590801"/>
              <a:ext cx="7848600" cy="761999"/>
            </a:xfrm>
            <a:prstGeom prst="flowChartProcess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2.11. Передача заявителю сертификата соответствия и всей необходимой документации</a:t>
              </a:r>
              <a:endParaRPr lang="ru-RU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0" name="Блок-схема: процесс 19"/>
            <p:cNvSpPr/>
            <p:nvPr/>
          </p:nvSpPr>
          <p:spPr>
            <a:xfrm>
              <a:off x="1143000" y="4572001"/>
              <a:ext cx="7848600" cy="609600"/>
            </a:xfrm>
            <a:prstGeom prst="flowChartProcess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2.13. Оформление договора на инспекционный контроль</a:t>
              </a:r>
              <a:endParaRPr lang="ru-RU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1" name="Блок-схема: процесс 20"/>
            <p:cNvSpPr/>
            <p:nvPr/>
          </p:nvSpPr>
          <p:spPr>
            <a:xfrm>
              <a:off x="1143000" y="5486400"/>
              <a:ext cx="7848600" cy="743755"/>
            </a:xfrm>
            <a:prstGeom prst="flowChartProcess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2.14. Подписание и оплата договора держателем сертификата</a:t>
              </a:r>
              <a:endParaRPr lang="ru-RU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2" name="Стрелка вниз 21"/>
            <p:cNvSpPr/>
            <p:nvPr/>
          </p:nvSpPr>
          <p:spPr>
            <a:xfrm>
              <a:off x="4419600" y="2362200"/>
              <a:ext cx="381000" cy="2286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Стрелка вниз 24"/>
            <p:cNvSpPr/>
            <p:nvPr/>
          </p:nvSpPr>
          <p:spPr>
            <a:xfrm>
              <a:off x="4443248" y="990599"/>
              <a:ext cx="357352" cy="304801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Блок-схема: процесс 11"/>
            <p:cNvSpPr/>
            <p:nvPr/>
          </p:nvSpPr>
          <p:spPr>
            <a:xfrm>
              <a:off x="1143000" y="3581400"/>
              <a:ext cx="7848600" cy="761999"/>
            </a:xfrm>
            <a:prstGeom prst="flowChartProcess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2.12. Предоставление заявителю на условиях договора права на применение знака соответствия</a:t>
              </a:r>
              <a:endParaRPr lang="ru-RU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3" name="Стрелка вниз 12"/>
            <p:cNvSpPr/>
            <p:nvPr/>
          </p:nvSpPr>
          <p:spPr>
            <a:xfrm>
              <a:off x="4419600" y="3352800"/>
              <a:ext cx="381000" cy="2286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Стрелка вниз 13"/>
            <p:cNvSpPr/>
            <p:nvPr/>
          </p:nvSpPr>
          <p:spPr>
            <a:xfrm>
              <a:off x="4419600" y="4343400"/>
              <a:ext cx="381000" cy="2286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Стрелка вниз 14"/>
            <p:cNvSpPr/>
            <p:nvPr/>
          </p:nvSpPr>
          <p:spPr>
            <a:xfrm>
              <a:off x="4419600" y="5181600"/>
              <a:ext cx="381000" cy="3048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Стрелка вниз 15"/>
            <p:cNvSpPr/>
            <p:nvPr/>
          </p:nvSpPr>
          <p:spPr>
            <a:xfrm>
              <a:off x="4343400" y="6248400"/>
              <a:ext cx="381000" cy="2286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Блок-схема: процесс 16"/>
            <p:cNvSpPr/>
            <p:nvPr/>
          </p:nvSpPr>
          <p:spPr>
            <a:xfrm>
              <a:off x="3733800" y="6477000"/>
              <a:ext cx="1524000" cy="381000"/>
            </a:xfrm>
            <a:prstGeom prst="flowChartProcess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Этап </a:t>
              </a:r>
              <a:r>
                <a:rPr lang="en-US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III</a:t>
              </a:r>
              <a:endParaRPr lang="ru-RU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7498080" cy="808038"/>
          </a:xfrm>
        </p:spPr>
        <p:txBody>
          <a:bodyPr/>
          <a:lstStyle/>
          <a:p>
            <a:r>
              <a:rPr lang="en-US" dirty="0" smtClean="0"/>
              <a:t>III</a:t>
            </a:r>
            <a:r>
              <a:rPr lang="ru-RU" dirty="0" smtClean="0"/>
              <a:t>. Инспекционный контроль</a:t>
            </a:r>
            <a:endParaRPr lang="ru-RU" dirty="0"/>
          </a:p>
        </p:txBody>
      </p:sp>
      <p:grpSp>
        <p:nvGrpSpPr>
          <p:cNvPr id="3" name="Группа 26"/>
          <p:cNvGrpSpPr/>
          <p:nvPr/>
        </p:nvGrpSpPr>
        <p:grpSpPr>
          <a:xfrm>
            <a:off x="1371600" y="1143000"/>
            <a:ext cx="7543800" cy="5715000"/>
            <a:chOff x="1371600" y="1143000"/>
            <a:chExt cx="7006070" cy="5715000"/>
          </a:xfrm>
        </p:grpSpPr>
        <p:sp>
          <p:nvSpPr>
            <p:cNvPr id="15" name="Блок-схема: процесс 14"/>
            <p:cNvSpPr/>
            <p:nvPr/>
          </p:nvSpPr>
          <p:spPr>
            <a:xfrm>
              <a:off x="1371600" y="1143000"/>
              <a:ext cx="7006070" cy="533400"/>
            </a:xfrm>
            <a:prstGeom prst="flowChartProcess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3.1. Оплата работ по ИК сертифицированной СК</a:t>
              </a:r>
              <a:endParaRPr lang="ru-RU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6" name="Блок-схема: процесс 15"/>
            <p:cNvSpPr/>
            <p:nvPr/>
          </p:nvSpPr>
          <p:spPr>
            <a:xfrm>
              <a:off x="1371600" y="2057400"/>
              <a:ext cx="7006070" cy="444500"/>
            </a:xfrm>
            <a:prstGeom prst="flowChartProcess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3.2. Подготовка к проведению ИК</a:t>
              </a:r>
              <a:endParaRPr lang="ru-RU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7" name="Блок-схема: процесс 16"/>
            <p:cNvSpPr/>
            <p:nvPr/>
          </p:nvSpPr>
          <p:spPr>
            <a:xfrm>
              <a:off x="1371600" y="2971800"/>
              <a:ext cx="7006070" cy="533400"/>
            </a:xfrm>
            <a:prstGeom prst="flowChartProcess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3.2.1. Формирование комиссии</a:t>
              </a:r>
              <a:endParaRPr lang="ru-RU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8" name="Блок-схема: процесс 17"/>
            <p:cNvSpPr/>
            <p:nvPr/>
          </p:nvSpPr>
          <p:spPr>
            <a:xfrm>
              <a:off x="1371600" y="3962400"/>
              <a:ext cx="7006070" cy="520700"/>
            </a:xfrm>
            <a:prstGeom prst="flowChartProcess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3.2.2. Разработка и утверждения Программы ИК</a:t>
              </a:r>
              <a:endParaRPr lang="ru-RU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9" name="Стрелка вниз 18"/>
            <p:cNvSpPr/>
            <p:nvPr/>
          </p:nvSpPr>
          <p:spPr>
            <a:xfrm>
              <a:off x="4495801" y="1676400"/>
              <a:ext cx="304800" cy="3556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Стрелка вниз 19"/>
            <p:cNvSpPr/>
            <p:nvPr/>
          </p:nvSpPr>
          <p:spPr>
            <a:xfrm>
              <a:off x="4495801" y="2514600"/>
              <a:ext cx="381000" cy="4445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Стрелка вниз 20"/>
            <p:cNvSpPr/>
            <p:nvPr/>
          </p:nvSpPr>
          <p:spPr>
            <a:xfrm>
              <a:off x="4495800" y="3505200"/>
              <a:ext cx="368877" cy="4572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Стрелка вниз 21"/>
            <p:cNvSpPr/>
            <p:nvPr/>
          </p:nvSpPr>
          <p:spPr>
            <a:xfrm>
              <a:off x="4495801" y="5410200"/>
              <a:ext cx="381000" cy="4572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Блок-схема: процесс 22"/>
            <p:cNvSpPr/>
            <p:nvPr/>
          </p:nvSpPr>
          <p:spPr>
            <a:xfrm>
              <a:off x="1371600" y="4876800"/>
              <a:ext cx="7006070" cy="520700"/>
            </a:xfrm>
            <a:prstGeom prst="flowChartProcess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3.3. Проведение ИК</a:t>
              </a:r>
              <a:endParaRPr lang="ru-RU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4" name="Стрелка вниз 23"/>
            <p:cNvSpPr/>
            <p:nvPr/>
          </p:nvSpPr>
          <p:spPr>
            <a:xfrm>
              <a:off x="4495800" y="4495800"/>
              <a:ext cx="368877" cy="3810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Блок-схема: процесс 24"/>
            <p:cNvSpPr/>
            <p:nvPr/>
          </p:nvSpPr>
          <p:spPr>
            <a:xfrm>
              <a:off x="1371600" y="5867400"/>
              <a:ext cx="7006070" cy="520700"/>
            </a:xfrm>
            <a:prstGeom prst="flowChartProcess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3.3.1. Проведение предварительного совещания</a:t>
              </a:r>
              <a:endParaRPr lang="ru-RU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6" name="Стрелка вниз 25"/>
            <p:cNvSpPr/>
            <p:nvPr/>
          </p:nvSpPr>
          <p:spPr>
            <a:xfrm>
              <a:off x="4495800" y="6400800"/>
              <a:ext cx="381000" cy="4572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0"/>
            <a:ext cx="74676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III</a:t>
            </a:r>
            <a:r>
              <a:rPr lang="ru-RU" dirty="0" smtClean="0"/>
              <a:t>. Инспекционный контроль</a:t>
            </a:r>
            <a:endParaRPr lang="ru-RU" dirty="0"/>
          </a:p>
        </p:txBody>
      </p:sp>
      <p:grpSp>
        <p:nvGrpSpPr>
          <p:cNvPr id="28" name="Группа 27"/>
          <p:cNvGrpSpPr/>
          <p:nvPr/>
        </p:nvGrpSpPr>
        <p:grpSpPr>
          <a:xfrm>
            <a:off x="1143000" y="838200"/>
            <a:ext cx="7467600" cy="5943600"/>
            <a:chOff x="1371600" y="762000"/>
            <a:chExt cx="7006070" cy="5029200"/>
          </a:xfrm>
        </p:grpSpPr>
        <p:sp>
          <p:nvSpPr>
            <p:cNvPr id="15" name="Блок-схема: процесс 14"/>
            <p:cNvSpPr/>
            <p:nvPr/>
          </p:nvSpPr>
          <p:spPr>
            <a:xfrm>
              <a:off x="1371600" y="1143000"/>
              <a:ext cx="7006070" cy="762000"/>
            </a:xfrm>
            <a:prstGeom prst="flowChartProcess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3.3.2. Обследование , сбор и анализ данных по объектам проверки</a:t>
              </a:r>
              <a:endParaRPr lang="ru-RU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6" name="Блок-схема: процесс 15"/>
            <p:cNvSpPr/>
            <p:nvPr/>
          </p:nvSpPr>
          <p:spPr>
            <a:xfrm>
              <a:off x="1371600" y="2209800"/>
              <a:ext cx="7006070" cy="444500"/>
            </a:xfrm>
            <a:prstGeom prst="flowChartProcess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3.3.3. Составление акта о результатах ИК</a:t>
              </a:r>
              <a:endParaRPr lang="ru-RU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7" name="Блок-схема: процесс 16"/>
            <p:cNvSpPr/>
            <p:nvPr/>
          </p:nvSpPr>
          <p:spPr>
            <a:xfrm>
              <a:off x="1371600" y="2971800"/>
              <a:ext cx="7006070" cy="533400"/>
            </a:xfrm>
            <a:prstGeom prst="flowChartProcess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3.3.4. Проведение заключительного совещания</a:t>
              </a:r>
              <a:endParaRPr lang="ru-RU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8" name="Блок-схема: процесс 17"/>
            <p:cNvSpPr/>
            <p:nvPr/>
          </p:nvSpPr>
          <p:spPr>
            <a:xfrm>
              <a:off x="1371600" y="3810000"/>
              <a:ext cx="7006070" cy="673100"/>
            </a:xfrm>
            <a:prstGeom prst="flowChartProcess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3.3.5. Представление результатов ИК в орган по сертификации</a:t>
              </a:r>
              <a:endParaRPr lang="ru-RU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9" name="Стрелка вниз 18"/>
            <p:cNvSpPr/>
            <p:nvPr/>
          </p:nvSpPr>
          <p:spPr>
            <a:xfrm>
              <a:off x="4495800" y="762000"/>
              <a:ext cx="304800" cy="3556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Стрелка вниз 19"/>
            <p:cNvSpPr/>
            <p:nvPr/>
          </p:nvSpPr>
          <p:spPr>
            <a:xfrm>
              <a:off x="4419600" y="1905000"/>
              <a:ext cx="381000" cy="3048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Стрелка вниз 20"/>
            <p:cNvSpPr/>
            <p:nvPr/>
          </p:nvSpPr>
          <p:spPr>
            <a:xfrm>
              <a:off x="4419600" y="3505200"/>
              <a:ext cx="368877" cy="3048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Стрелка вниз 21"/>
            <p:cNvSpPr/>
            <p:nvPr/>
          </p:nvSpPr>
          <p:spPr>
            <a:xfrm>
              <a:off x="4419600" y="5410200"/>
              <a:ext cx="381000" cy="3810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Блок-схема: процесс 22"/>
            <p:cNvSpPr/>
            <p:nvPr/>
          </p:nvSpPr>
          <p:spPr>
            <a:xfrm>
              <a:off x="1371600" y="4876800"/>
              <a:ext cx="7006070" cy="520700"/>
            </a:xfrm>
            <a:prstGeom prst="flowChartProcess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3.3.6. Принятие решения по результатам ИК</a:t>
              </a:r>
              <a:endParaRPr lang="ru-RU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4" name="Стрелка вниз 23"/>
            <p:cNvSpPr/>
            <p:nvPr/>
          </p:nvSpPr>
          <p:spPr>
            <a:xfrm>
              <a:off x="4419600" y="4495800"/>
              <a:ext cx="368877" cy="3810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Стрелка вниз 26"/>
            <p:cNvSpPr/>
            <p:nvPr/>
          </p:nvSpPr>
          <p:spPr>
            <a:xfrm>
              <a:off x="4419600" y="2667000"/>
              <a:ext cx="381000" cy="3048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6962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III</a:t>
            </a:r>
            <a:r>
              <a:rPr lang="ru-RU" dirty="0" smtClean="0"/>
              <a:t>. Инспекционный контроль</a:t>
            </a:r>
            <a:endParaRPr lang="ru-RU" dirty="0"/>
          </a:p>
        </p:txBody>
      </p:sp>
      <p:grpSp>
        <p:nvGrpSpPr>
          <p:cNvPr id="32" name="Группа 31"/>
          <p:cNvGrpSpPr/>
          <p:nvPr/>
        </p:nvGrpSpPr>
        <p:grpSpPr>
          <a:xfrm>
            <a:off x="1066800" y="990600"/>
            <a:ext cx="7924802" cy="5638800"/>
            <a:chOff x="1066798" y="914400"/>
            <a:chExt cx="7924802" cy="5638800"/>
          </a:xfrm>
        </p:grpSpPr>
        <p:sp>
          <p:nvSpPr>
            <p:cNvPr id="6" name="Блок-схема: процесс 5"/>
            <p:cNvSpPr/>
            <p:nvPr/>
          </p:nvSpPr>
          <p:spPr>
            <a:xfrm>
              <a:off x="1066798" y="2438400"/>
              <a:ext cx="3733801" cy="1143000"/>
            </a:xfrm>
            <a:prstGeom prst="flowChartProcess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3.3.7. Подтверждение действия сертификата и знака соответствия</a:t>
              </a:r>
              <a:endParaRPr lang="ru-RU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1" name="Стрелка вниз 10"/>
            <p:cNvSpPr/>
            <p:nvPr/>
          </p:nvSpPr>
          <p:spPr>
            <a:xfrm>
              <a:off x="4952999" y="914400"/>
              <a:ext cx="344750" cy="440267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Стрелка вниз 12"/>
            <p:cNvSpPr/>
            <p:nvPr/>
          </p:nvSpPr>
          <p:spPr>
            <a:xfrm>
              <a:off x="2286000" y="3581400"/>
              <a:ext cx="457200" cy="3048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Блок-схема: решение 14"/>
            <p:cNvSpPr/>
            <p:nvPr/>
          </p:nvSpPr>
          <p:spPr>
            <a:xfrm>
              <a:off x="3276600" y="1371600"/>
              <a:ext cx="3616171" cy="931333"/>
            </a:xfrm>
            <a:prstGeom prst="flowChartDecision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Решение</a:t>
              </a:r>
              <a:endParaRPr lang="ru-RU" sz="28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6" name="Стрелка углом 15"/>
            <p:cNvSpPr/>
            <p:nvPr/>
          </p:nvSpPr>
          <p:spPr>
            <a:xfrm rot="5400000">
              <a:off x="7005219" y="1605380"/>
              <a:ext cx="685800" cy="980241"/>
            </a:xfrm>
            <a:prstGeom prst="bentArrow">
              <a:avLst>
                <a:gd name="adj1" fmla="val 25000"/>
                <a:gd name="adj2" fmla="val 25000"/>
                <a:gd name="adj3" fmla="val 25000"/>
                <a:gd name="adj4" fmla="val 4375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7" name="Стрелка углом 16"/>
            <p:cNvSpPr/>
            <p:nvPr/>
          </p:nvSpPr>
          <p:spPr>
            <a:xfrm rot="5400000" flipV="1">
              <a:off x="2476499" y="1638300"/>
              <a:ext cx="685801" cy="914401"/>
            </a:xfrm>
            <a:prstGeom prst="bentArrow">
              <a:avLst>
                <a:gd name="adj1" fmla="val 25000"/>
                <a:gd name="adj2" fmla="val 25000"/>
                <a:gd name="adj3" fmla="val 26575"/>
                <a:gd name="adj4" fmla="val 39204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666999" y="1219200"/>
              <a:ext cx="62068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/>
                <a:t>ДА</a:t>
              </a:r>
              <a:endParaRPr lang="ru-RU" sz="2400" b="1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857999" y="1219200"/>
              <a:ext cx="75052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/>
                <a:t>НЕТ</a:t>
              </a:r>
              <a:endParaRPr lang="ru-RU" sz="2400" b="1" dirty="0"/>
            </a:p>
          </p:txBody>
        </p:sp>
        <p:sp>
          <p:nvSpPr>
            <p:cNvPr id="21" name="Блок-схема: процесс 20"/>
            <p:cNvSpPr/>
            <p:nvPr/>
          </p:nvSpPr>
          <p:spPr>
            <a:xfrm>
              <a:off x="1066800" y="3886200"/>
              <a:ext cx="3733800" cy="1752600"/>
            </a:xfrm>
            <a:prstGeom prst="flowChartProcess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3.3.10. Уведомление держателя сертификата о подтверждении его действия и знака соответствия</a:t>
              </a:r>
              <a:endParaRPr lang="ru-RU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2" name="Блок-схема: процесс 21"/>
            <p:cNvSpPr/>
            <p:nvPr/>
          </p:nvSpPr>
          <p:spPr>
            <a:xfrm>
              <a:off x="4953000" y="2438400"/>
              <a:ext cx="4038600" cy="1447800"/>
            </a:xfrm>
            <a:prstGeom prst="flowChartProcess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3.3.8. Приостановление (отмена) действия сертификата и знака соответствия</a:t>
              </a:r>
              <a:endParaRPr lang="ru-RU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6" name="Блок-схема: процесс 25"/>
            <p:cNvSpPr/>
            <p:nvPr/>
          </p:nvSpPr>
          <p:spPr>
            <a:xfrm>
              <a:off x="4953000" y="4191000"/>
              <a:ext cx="4038600" cy="1447800"/>
            </a:xfrm>
            <a:prstGeom prst="flowChartProcess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3.3.9. Регистрация приостановления (отмены) действия сертификата и знака соответствия</a:t>
              </a:r>
              <a:endParaRPr lang="ru-RU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5" name="Стрелка вниз 24"/>
            <p:cNvSpPr/>
            <p:nvPr/>
          </p:nvSpPr>
          <p:spPr>
            <a:xfrm>
              <a:off x="7467600" y="3886200"/>
              <a:ext cx="457200" cy="3048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Стрелка вниз 27"/>
            <p:cNvSpPr/>
            <p:nvPr/>
          </p:nvSpPr>
          <p:spPr>
            <a:xfrm>
              <a:off x="2209800" y="5638800"/>
              <a:ext cx="457200" cy="2286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Стрелка вниз 28"/>
            <p:cNvSpPr/>
            <p:nvPr/>
          </p:nvSpPr>
          <p:spPr>
            <a:xfrm>
              <a:off x="7467600" y="5638800"/>
              <a:ext cx="457200" cy="2286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Блок-схема: узел 29"/>
            <p:cNvSpPr/>
            <p:nvPr/>
          </p:nvSpPr>
          <p:spPr>
            <a:xfrm>
              <a:off x="1905000" y="5867400"/>
              <a:ext cx="1066800" cy="685800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3.3.12</a:t>
              </a:r>
              <a:endParaRPr lang="ru-RU" dirty="0"/>
            </a:p>
          </p:txBody>
        </p:sp>
        <p:sp>
          <p:nvSpPr>
            <p:cNvPr id="31" name="Блок-схема: узел 30"/>
            <p:cNvSpPr/>
            <p:nvPr/>
          </p:nvSpPr>
          <p:spPr>
            <a:xfrm>
              <a:off x="7162800" y="5867400"/>
              <a:ext cx="1066800" cy="685800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3.3.11</a:t>
              </a:r>
              <a:endParaRPr lang="ru-RU" dirty="0"/>
            </a:p>
          </p:txBody>
        </p:sp>
      </p:grp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7724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III</a:t>
            </a:r>
            <a:r>
              <a:rPr lang="ru-RU" dirty="0" smtClean="0"/>
              <a:t>. Инспекционный контроль</a:t>
            </a:r>
            <a:endParaRPr lang="ru-RU" dirty="0"/>
          </a:p>
        </p:txBody>
      </p:sp>
      <p:grpSp>
        <p:nvGrpSpPr>
          <p:cNvPr id="20" name="Группа 19"/>
          <p:cNvGrpSpPr/>
          <p:nvPr/>
        </p:nvGrpSpPr>
        <p:grpSpPr>
          <a:xfrm>
            <a:off x="1066800" y="838200"/>
            <a:ext cx="7924800" cy="5867400"/>
            <a:chOff x="1066800" y="838200"/>
            <a:chExt cx="7924800" cy="5867400"/>
          </a:xfrm>
        </p:grpSpPr>
        <p:sp>
          <p:nvSpPr>
            <p:cNvPr id="6" name="Блок-схема: процесс 5"/>
            <p:cNvSpPr/>
            <p:nvPr/>
          </p:nvSpPr>
          <p:spPr>
            <a:xfrm>
              <a:off x="1066800" y="4267200"/>
              <a:ext cx="5410200" cy="914400"/>
            </a:xfrm>
            <a:prstGeom prst="flowChartProcess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3.3.12. Направление решения в тех. Центр для ведения сводного перечня</a:t>
              </a:r>
              <a:endParaRPr lang="ru-RU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1" name="Стрелка вниз 10"/>
            <p:cNvSpPr/>
            <p:nvPr/>
          </p:nvSpPr>
          <p:spPr>
            <a:xfrm>
              <a:off x="7467598" y="1524000"/>
              <a:ext cx="457200" cy="440267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Стрелка вниз 12"/>
            <p:cNvSpPr/>
            <p:nvPr/>
          </p:nvSpPr>
          <p:spPr>
            <a:xfrm>
              <a:off x="2286000" y="1600200"/>
              <a:ext cx="457200" cy="26670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Блок-схема: процесс 21"/>
            <p:cNvSpPr/>
            <p:nvPr/>
          </p:nvSpPr>
          <p:spPr>
            <a:xfrm>
              <a:off x="4952998" y="1981200"/>
              <a:ext cx="4038600" cy="1752600"/>
            </a:xfrm>
            <a:prstGeom prst="flowChartProcess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3.3.11. Уведомление держателя о приостановлении(отмены) действия сертификата и знака соответствия</a:t>
              </a:r>
              <a:endParaRPr lang="ru-RU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6" name="Блок-схема: процесс 25"/>
            <p:cNvSpPr/>
            <p:nvPr/>
          </p:nvSpPr>
          <p:spPr>
            <a:xfrm>
              <a:off x="2286000" y="5410200"/>
              <a:ext cx="6705600" cy="1295400"/>
            </a:xfrm>
            <a:prstGeom prst="flowChartProcess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3.3.13. Возврат сертификата в ОС. Прекращение использования рекламных материалов, содержащих ссылку на сертификат</a:t>
              </a:r>
              <a:endParaRPr lang="ru-RU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5" name="Стрелка вниз 24"/>
            <p:cNvSpPr/>
            <p:nvPr/>
          </p:nvSpPr>
          <p:spPr>
            <a:xfrm>
              <a:off x="5410200" y="3733800"/>
              <a:ext cx="457200" cy="5334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Стрелка вниз 28"/>
            <p:cNvSpPr/>
            <p:nvPr/>
          </p:nvSpPr>
          <p:spPr>
            <a:xfrm>
              <a:off x="7696200" y="3733800"/>
              <a:ext cx="457200" cy="16764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Блок-схема: узел 29"/>
            <p:cNvSpPr/>
            <p:nvPr/>
          </p:nvSpPr>
          <p:spPr>
            <a:xfrm>
              <a:off x="1981200" y="914400"/>
              <a:ext cx="1066800" cy="685800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3.3.10</a:t>
              </a:r>
              <a:endParaRPr lang="ru-RU" dirty="0"/>
            </a:p>
          </p:txBody>
        </p:sp>
        <p:sp>
          <p:nvSpPr>
            <p:cNvPr id="31" name="Блок-схема: узел 30"/>
            <p:cNvSpPr/>
            <p:nvPr/>
          </p:nvSpPr>
          <p:spPr>
            <a:xfrm>
              <a:off x="7162800" y="838200"/>
              <a:ext cx="1066800" cy="685800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3.3.9</a:t>
              </a:r>
              <a:endParaRPr lang="ru-RU" dirty="0"/>
            </a:p>
          </p:txBody>
        </p:sp>
      </p:grp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i="1" dirty="0" smtClean="0"/>
              <a:t>Сертификация производств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1981200"/>
            <a:ext cx="7498080" cy="4191000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Производство </a:t>
            </a:r>
            <a:r>
              <a:rPr lang="ru-RU" dirty="0" smtClean="0"/>
              <a:t>— совокупность технологических систем и систем обеспечения их функционирования (технического обслуживания и ремонта, метрологического обеспечения и т.п.), предназначенная для изготовления продукции определенного наименования (вида).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i="1" dirty="0" smtClean="0"/>
              <a:t>Сертификация производств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3000" y="1447800"/>
            <a:ext cx="7790688" cy="5181600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 smtClean="0"/>
              <a:t>Сертификация производства </a:t>
            </a:r>
            <a:r>
              <a:rPr lang="ru-RU" dirty="0" smtClean="0"/>
              <a:t>— это процедура подтверждения соответствия, посредством которой независимая от изготовителя (продавца, исполнителя) и потребителя (покупателя) организация удостоверяет в письменной форме, что состояние производства соответствует установленным требованиям и способно обеспечить стабильность конкретных характеристик продукции или работ в соответствии с нормативными документами.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7800" y="15240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Объекты сертификации производства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6800" y="1447800"/>
            <a:ext cx="7924800" cy="5257800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dirty="0" smtClean="0"/>
              <a:t>готовая продукция (оценка ее качества в сфере реализации и потребления и анализ причин обнаруженных дефектов);</a:t>
            </a:r>
          </a:p>
          <a:p>
            <a:pPr lvl="0"/>
            <a:r>
              <a:rPr lang="ru-RU" dirty="0" smtClean="0"/>
              <a:t>технологическая система (технологические процессы, состояние погрузочно-разгрузочных работ, хранение, установка);</a:t>
            </a:r>
          </a:p>
          <a:p>
            <a:pPr lvl="0"/>
            <a:r>
              <a:rPr lang="ru-RU" dirty="0" smtClean="0"/>
              <a:t>техническое обслуживание и ремонт (техническое обслуживание и ремонт оборудования, эксплуатация и ремонт оснастки, поверка контрольно-измерительных приборов);</a:t>
            </a:r>
          </a:p>
          <a:p>
            <a:pPr lvl="0"/>
            <a:r>
              <a:rPr lang="ru-RU" dirty="0" smtClean="0"/>
              <a:t>система технического контроля и испытаний (входной контроль, операционный контроль, приемочный контроль; типовые, квалификационные и периодические испытания).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этапы сертификации производства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43000" y="1447800"/>
          <a:ext cx="7791452" cy="51054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"/>
                <a:gridCol w="3124200"/>
                <a:gridCol w="2590800"/>
                <a:gridCol w="1390652"/>
              </a:tblGrid>
              <a:tr h="11432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spc="-15" dirty="0">
                        <a:solidFill>
                          <a:srgbClr val="00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spc="5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Наименование этапа</a:t>
                      </a:r>
                      <a:endParaRPr lang="ru-RU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spc="5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Краткое содержание</a:t>
                      </a:r>
                      <a:endParaRPr lang="ru-RU" sz="20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spc="-10" dirty="0" err="1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Исполни-тель</a:t>
                      </a:r>
                      <a:endParaRPr lang="ru-RU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1432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spc="-15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1</a:t>
                      </a:r>
                      <a:endParaRPr lang="ru-RU" sz="20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Представление заявки</a:t>
                      </a:r>
                      <a:r>
                        <a:rPr lang="ru-RU" sz="2000" spc="1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 на сертификацию</a:t>
                      </a:r>
                      <a:r>
                        <a:rPr lang="ru-RU" sz="2000" spc="15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 производства</a:t>
                      </a:r>
                      <a:endParaRPr lang="ru-RU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Подготовка исходных</a:t>
                      </a:r>
                      <a:r>
                        <a:rPr lang="ru-RU" sz="2000" spc="1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 материалов и оформле</a:t>
                      </a:r>
                      <a:r>
                        <a:rPr lang="ru-RU" sz="2000" spc="15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ние заявки</a:t>
                      </a:r>
                      <a:r>
                        <a:rPr lang="ru-RU" sz="2000" spc="1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 </a:t>
                      </a:r>
                      <a:endParaRPr lang="ru-RU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spc="-5" dirty="0" err="1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Предприя-тие</a:t>
                      </a:r>
                      <a:r>
                        <a:rPr lang="ru-RU" sz="2000" spc="-5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-</a:t>
                      </a:r>
                      <a:r>
                        <a:rPr lang="ru-RU" sz="2000" spc="1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ru-RU" sz="2000" spc="1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заявитель</a:t>
                      </a:r>
                      <a:endParaRPr lang="ru-RU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8189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spc="-15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2</a:t>
                      </a:r>
                      <a:endParaRPr lang="ru-RU" sz="20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spc="-15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Предварительная</a:t>
                      </a:r>
                      <a:r>
                        <a:rPr lang="ru-RU" sz="2000" spc="5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 оценка</a:t>
                      </a:r>
                      <a:endParaRPr lang="ru-RU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Экспертиза исходных</a:t>
                      </a:r>
                      <a:r>
                        <a:rPr lang="ru-RU" sz="2000" spc="5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 материалов, сбор и анализ информации о качестве</a:t>
                      </a:r>
                      <a:r>
                        <a:rPr lang="ru-RU" sz="2000" spc="1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 реализуемой продукции</a:t>
                      </a:r>
                      <a:r>
                        <a:rPr lang="ru-RU" sz="2000" spc="5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 оценка целесообразности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 проведения последующих</a:t>
                      </a:r>
                      <a:r>
                        <a:rPr lang="ru-RU" sz="2000" spc="-5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 этапов</a:t>
                      </a:r>
                      <a:endParaRPr lang="ru-RU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spc="-1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Орган,</a:t>
                      </a:r>
                      <a:r>
                        <a:rPr lang="ru-RU" sz="2000" spc="5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ru-RU" sz="2000" spc="5" dirty="0" err="1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проводя-щий</a:t>
                      </a:r>
                      <a:r>
                        <a:rPr lang="ru-RU" sz="2000" spc="5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ru-RU" sz="2000" spc="5" dirty="0" err="1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сертифи-кацию</a:t>
                      </a:r>
                      <a:r>
                        <a:rPr lang="ru-RU" sz="2000" spc="1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 производства</a:t>
                      </a:r>
                      <a:endParaRPr lang="ru-RU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b="1" i="1" dirty="0" smtClean="0"/>
              <a:t>2. Добровольная сертификация услуг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Услуга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(ИСО) </a:t>
            </a:r>
            <a:r>
              <a:rPr lang="ru-RU" dirty="0" smtClean="0"/>
              <a:t>– итоги непосредственного взаимодействия поставщика и потребителя и внутренней деятельности поставщика по удовлетворению потребностей потребителя.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Предоставление услуги </a:t>
            </a:r>
            <a:r>
              <a:rPr lang="ru-RU" b="1" dirty="0" smtClean="0"/>
              <a:t>– </a:t>
            </a:r>
            <a:r>
              <a:rPr lang="ru-RU" dirty="0" smtClean="0"/>
              <a:t>деятельность поставщика, необходимая для обеспечения услуги.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7800" y="15240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Основные этапы сертификации производства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43000" y="1295400"/>
          <a:ext cx="7791452" cy="527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"/>
                <a:gridCol w="3124200"/>
                <a:gridCol w="2590800"/>
                <a:gridCol w="1390652"/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spc="-15" dirty="0">
                        <a:solidFill>
                          <a:srgbClr val="00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spc="5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Наименование этапа</a:t>
                      </a:r>
                      <a:endParaRPr lang="ru-RU" sz="20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spc="5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Краткое содержание</a:t>
                      </a:r>
                      <a:endParaRPr lang="ru-RU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spc="-10" dirty="0" err="1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Исполни-тель</a:t>
                      </a:r>
                      <a:endParaRPr lang="ru-RU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spc="-15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3</a:t>
                      </a:r>
                      <a:endParaRPr lang="ru-RU" sz="18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spc="5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Составление методики</a:t>
                      </a:r>
                      <a:r>
                        <a:rPr lang="ru-RU" sz="1800" spc="-5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 сертификации</a:t>
                      </a:r>
                      <a:r>
                        <a:rPr lang="ru-RU" sz="1800" spc="1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 производства</a:t>
                      </a:r>
                      <a:endParaRPr lang="ru-RU" sz="18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spc="5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Регламентация объектов</a:t>
                      </a:r>
                      <a:r>
                        <a:rPr lang="ru-RU" sz="18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 и процедур проверки</a:t>
                      </a:r>
                      <a:r>
                        <a:rPr lang="ru-RU" sz="1800" spc="1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 производства и правил</a:t>
                      </a:r>
                      <a:r>
                        <a:rPr lang="ru-RU" sz="18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 принятия решения (или оценка существующей методики)</a:t>
                      </a:r>
                      <a:endParaRPr lang="ru-RU" sz="18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spc="-1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Орган,</a:t>
                      </a:r>
                      <a:r>
                        <a:rPr lang="ru-RU" sz="1800" spc="5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ru-RU" sz="1800" spc="5" dirty="0" err="1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проводя-щий</a:t>
                      </a:r>
                      <a:r>
                        <a:rPr lang="ru-RU" sz="1800" spc="5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ru-RU" sz="1800" spc="5" dirty="0" err="1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сертифика-цию</a:t>
                      </a:r>
                      <a:r>
                        <a:rPr lang="ru-RU" sz="1800" spc="1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ru-RU" sz="1800" spc="10" dirty="0" err="1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производст-ва</a:t>
                      </a:r>
                      <a:endParaRPr lang="ru-RU" sz="18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spc="-15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4</a:t>
                      </a:r>
                      <a:endParaRPr lang="ru-RU" sz="18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spc="-1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Проверка</a:t>
                      </a:r>
                      <a:r>
                        <a:rPr lang="ru-RU" sz="1800" spc="-5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 производства</a:t>
                      </a:r>
                      <a:endParaRPr lang="ru-RU" sz="18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spc="15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Формирование группы</a:t>
                      </a:r>
                      <a:r>
                        <a:rPr lang="ru-RU" sz="1800" spc="1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(комиссии) экспертов, проверка производства в соответствии с методикой сертификации, составление акт и отчета о результатах проверки</a:t>
                      </a:r>
                      <a:endParaRPr lang="ru-RU" sz="18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spc="-1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Орган,</a:t>
                      </a:r>
                      <a:r>
                        <a:rPr lang="ru-RU" sz="1800" spc="5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ru-RU" sz="1800" spc="5" dirty="0" err="1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проводя-щий</a:t>
                      </a:r>
                      <a:r>
                        <a:rPr lang="ru-RU" sz="1800" spc="5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ru-RU" sz="1800" spc="5" dirty="0" err="1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сертифика-цию</a:t>
                      </a:r>
                      <a:r>
                        <a:rPr lang="ru-RU" sz="1800" spc="1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ru-RU" sz="1800" spc="10" dirty="0" err="1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производст-ва</a:t>
                      </a:r>
                      <a:endParaRPr lang="ru-RU" sz="18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этапы сертификации производства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43000" y="1447800"/>
          <a:ext cx="7791452" cy="521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"/>
                <a:gridCol w="3124200"/>
                <a:gridCol w="2590800"/>
                <a:gridCol w="1390652"/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900" spc="-15" dirty="0">
                        <a:solidFill>
                          <a:srgbClr val="00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900" spc="5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Наименование этапа</a:t>
                      </a:r>
                      <a:endParaRPr lang="ru-RU" sz="19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900" spc="5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Краткое содержание</a:t>
                      </a:r>
                      <a:endParaRPr lang="ru-RU" sz="19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900" spc="-10" dirty="0" err="1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Исполни-тель</a:t>
                      </a:r>
                      <a:endParaRPr lang="ru-RU" sz="19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900" spc="-15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5</a:t>
                      </a:r>
                      <a:endParaRPr lang="ru-RU" sz="19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900" spc="-15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Оформление сертификата соответствия на производство</a:t>
                      </a:r>
                      <a:endParaRPr lang="ru-RU" sz="19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900" spc="-15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Оформление сертификата соответствия на производство, внесение его в Государственный регистр, выдача сертификата предприятию</a:t>
                      </a:r>
                      <a:endParaRPr lang="ru-RU" sz="19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900" spc="-1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Орган,</a:t>
                      </a:r>
                      <a:r>
                        <a:rPr lang="ru-RU" sz="1900" spc="5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ru-RU" sz="1900" spc="5" dirty="0" err="1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проводя-щий</a:t>
                      </a:r>
                      <a:r>
                        <a:rPr lang="ru-RU" sz="1900" spc="5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ru-RU" sz="1900" spc="5" dirty="0" err="1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сертифика-цию</a:t>
                      </a:r>
                      <a:r>
                        <a:rPr lang="ru-RU" sz="1900" spc="1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ru-RU" sz="1900" spc="1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производства</a:t>
                      </a:r>
                      <a:endParaRPr lang="ru-RU" sz="19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900" spc="-15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6</a:t>
                      </a:r>
                      <a:endParaRPr lang="ru-RU" sz="19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900" spc="-15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Инспекционный контроль за сертифицированным производством</a:t>
                      </a:r>
                      <a:endParaRPr lang="ru-RU" sz="19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900" spc="-15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Выполнение процедур проверки стабильности качестваизготовления продукции в соответствии с методикой сертификации</a:t>
                      </a:r>
                      <a:endParaRPr lang="ru-RU" sz="19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900" spc="-1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Орган,</a:t>
                      </a:r>
                      <a:r>
                        <a:rPr lang="ru-RU" sz="1900" spc="5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ru-RU" sz="1900" spc="5" dirty="0" err="1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проводя-щий</a:t>
                      </a:r>
                      <a:r>
                        <a:rPr lang="ru-RU" sz="1900" spc="5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ru-RU" sz="1900" spc="5" dirty="0" err="1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сертифика-цию</a:t>
                      </a:r>
                      <a:r>
                        <a:rPr lang="ru-RU" sz="1900" spc="1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ru-RU" sz="1900" spc="1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производства</a:t>
                      </a:r>
                      <a:endParaRPr lang="ru-RU" sz="19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848600" cy="16002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Перечень документов, представляемых в ОС для предварительной оценки производства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3000" y="1752600"/>
            <a:ext cx="8001000" cy="5105400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dirty="0" smtClean="0"/>
              <a:t>Структурная схема организации с указанием административных и инженерных службу основных и вспомогательных подразделений (цехов и участков).</a:t>
            </a:r>
          </a:p>
          <a:p>
            <a:pPr lvl="0"/>
            <a:r>
              <a:rPr lang="ru-RU" dirty="0" smtClean="0"/>
              <a:t>Перечень основных потребителей продукции с указанием наименования организаций, Почтового адреса, должности руководителя, ФИО руководителя поставляемой продукции.</a:t>
            </a:r>
          </a:p>
          <a:p>
            <a:pPr lvl="0"/>
            <a:r>
              <a:rPr lang="ru-RU" dirty="0" smtClean="0"/>
              <a:t>Перечень выпускаемой продукции, применительно к которой сертифицируется производство с указанием государственных стандартов, технических условий и др. нормативных документов.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848600" cy="16002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Перечень документов, представляемых в ОС для предварительной оценки производства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90600" y="1752600"/>
            <a:ext cx="8001000" cy="4953000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dirty="0" smtClean="0"/>
              <a:t>Стандарты организации применительно к сертифицируемому производству:</a:t>
            </a:r>
          </a:p>
          <a:p>
            <a:pPr marL="717550" indent="-282575">
              <a:buFont typeface="Wingdings" pitchFamily="2" charset="2"/>
              <a:buChar char="q"/>
            </a:pPr>
            <a:r>
              <a:rPr lang="ru-RU" dirty="0" smtClean="0"/>
              <a:t>контроль и испытания;</a:t>
            </a:r>
          </a:p>
          <a:p>
            <a:pPr marL="717550" indent="-282575">
              <a:buFont typeface="Wingdings" pitchFamily="2" charset="2"/>
              <a:buChar char="q"/>
            </a:pPr>
            <a:r>
              <a:rPr lang="ru-RU" dirty="0" smtClean="0"/>
              <a:t>управление контрольным, измерительным и испытательным оборудованием;</a:t>
            </a:r>
          </a:p>
          <a:p>
            <a:pPr marL="717550" indent="-282575">
              <a:buFont typeface="Wingdings" pitchFamily="2" charset="2"/>
              <a:buChar char="q"/>
            </a:pPr>
            <a:r>
              <a:rPr lang="ru-RU" dirty="0" smtClean="0"/>
              <a:t>управление несоответствующей продукцией;</a:t>
            </a:r>
          </a:p>
          <a:p>
            <a:pPr marL="717550" indent="-282575">
              <a:buFont typeface="Wingdings" pitchFamily="2" charset="2"/>
              <a:buChar char="q"/>
            </a:pPr>
            <a:r>
              <a:rPr lang="ru-RU" dirty="0" smtClean="0"/>
              <a:t>корректирующие и предупреждающие действия;</a:t>
            </a:r>
          </a:p>
          <a:p>
            <a:pPr marL="717550" indent="-282575">
              <a:buFont typeface="Wingdings" pitchFamily="2" charset="2"/>
              <a:buChar char="q"/>
            </a:pPr>
            <a:r>
              <a:rPr lang="ru-RU" dirty="0" smtClean="0"/>
              <a:t>погрузочно-разгрузочные работы хранение, упаковывание, консервация и поставка продукции;</a:t>
            </a:r>
          </a:p>
          <a:p>
            <a:pPr marL="717550" indent="-282575">
              <a:buFont typeface="Wingdings" pitchFamily="2" charset="2"/>
              <a:buChar char="q"/>
            </a:pPr>
            <a:r>
              <a:rPr lang="ru-RU" dirty="0" smtClean="0"/>
              <a:t>управление регистрацией данных о качестве;</a:t>
            </a:r>
          </a:p>
          <a:p>
            <a:pPr marL="717550" indent="-282575">
              <a:buFont typeface="Wingdings" pitchFamily="2" charset="2"/>
              <a:buChar char="q"/>
            </a:pPr>
            <a:r>
              <a:rPr lang="ru-RU" dirty="0" smtClean="0"/>
              <a:t>статистические методы.</a:t>
            </a:r>
          </a:p>
          <a:p>
            <a:pPr lvl="0"/>
            <a:endParaRPr lang="ru-RU" dirty="0" smtClean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848600" cy="16002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Перечень документов, представляемых в ОС для предварительной оценки производства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6800" y="1752600"/>
            <a:ext cx="7924800" cy="4953000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dirty="0" smtClean="0"/>
              <a:t>Перечень методик и программ испытаний готовой продукции.</a:t>
            </a:r>
          </a:p>
          <a:p>
            <a:pPr lvl="0"/>
            <a:r>
              <a:rPr lang="ru-RU" dirty="0" smtClean="0"/>
              <a:t>Копии справок (отчетов) о качестве выпускаемой продукции (за 1-3 года).</a:t>
            </a:r>
          </a:p>
          <a:p>
            <a:pPr lvl="0"/>
            <a:r>
              <a:rPr lang="ru-RU" dirty="0" smtClean="0"/>
              <a:t>Сведения о проверках продукции специальными государственными контрольно-надзорными органами.</a:t>
            </a:r>
          </a:p>
          <a:p>
            <a:pPr lvl="0"/>
            <a:r>
              <a:rPr lang="ru-RU" dirty="0" smtClean="0"/>
              <a:t>Сведения о подразделении, проводящем приемо-сдаточные и периодические испытания продукции.</a:t>
            </a:r>
          </a:p>
          <a:p>
            <a:pPr lvl="0"/>
            <a:r>
              <a:rPr lang="ru-RU" dirty="0" smtClean="0"/>
              <a:t>Перечень специальных процессов.</a:t>
            </a:r>
          </a:p>
          <a:p>
            <a:r>
              <a:rPr lang="ru-RU" dirty="0" smtClean="0"/>
              <a:t>Перечень </a:t>
            </a:r>
            <a:r>
              <a:rPr lang="ru-RU" dirty="0" err="1" smtClean="0"/>
              <a:t>дефектоносных</a:t>
            </a:r>
            <a:r>
              <a:rPr lang="ru-RU" dirty="0" smtClean="0"/>
              <a:t> технологических процессов и операций.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Большинство услуг имеют специфические особенности: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dirty="0" smtClean="0"/>
              <a:t>непосредственное воздействие исполнителя и потребителя при оказании услуг;</a:t>
            </a:r>
          </a:p>
          <a:p>
            <a:pPr lvl="0"/>
            <a:r>
              <a:rPr lang="ru-RU" dirty="0" smtClean="0"/>
              <a:t>воздействие на потребителя услуг условий обслуживания, характеризуемых комплексом санитарно-гигиенических, этических, эстетических, временных и других характеристик;</a:t>
            </a:r>
          </a:p>
          <a:p>
            <a:pPr lvl="0"/>
            <a:r>
              <a:rPr lang="ru-RU" dirty="0" smtClean="0"/>
              <a:t>совпадение во времени процессов производства и потребление услуг;</a:t>
            </a:r>
          </a:p>
          <a:p>
            <a:pPr lvl="0"/>
            <a:r>
              <a:rPr lang="ru-RU" dirty="0" smtClean="0"/>
              <a:t>оценка качества услуг непосредственным потребителем;</a:t>
            </a:r>
          </a:p>
          <a:p>
            <a:pPr lvl="0"/>
            <a:r>
              <a:rPr lang="ru-RU" dirty="0" smtClean="0"/>
              <a:t>невозможность транспортирования, хранения услуг.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143000"/>
            <a:ext cx="7498080" cy="3581400"/>
          </a:xfrm>
        </p:spPr>
        <p:txBody>
          <a:bodyPr>
            <a:normAutofit/>
          </a:bodyPr>
          <a:lstStyle/>
          <a:p>
            <a:pPr marL="88900" indent="177800">
              <a:buNone/>
            </a:pPr>
            <a:r>
              <a:rPr lang="ru-RU" dirty="0" smtClean="0"/>
              <a:t>Сертификация услуг в Системе проводится аккредитованным ОС </a:t>
            </a:r>
            <a:r>
              <a:rPr lang="ru-RU" i="1" dirty="0" smtClean="0"/>
              <a:t>по инициативе заявителей (исполнителей) в целях подтверждения соответствия требованиям документов, определяемых заявителем.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Порядок сертификации услуг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подача заявки на сертификацию;</a:t>
            </a:r>
          </a:p>
          <a:p>
            <a:pPr lvl="0"/>
            <a:r>
              <a:rPr lang="ru-RU" dirty="0" smtClean="0"/>
              <a:t>рассмотрение и принятие решения по заявке;</a:t>
            </a:r>
          </a:p>
          <a:p>
            <a:pPr lvl="0"/>
            <a:r>
              <a:rPr lang="ru-RU" dirty="0" smtClean="0"/>
              <a:t>выбор схемы сертификации;</a:t>
            </a:r>
          </a:p>
          <a:p>
            <a:pPr lvl="0"/>
            <a:r>
              <a:rPr lang="ru-RU" dirty="0" smtClean="0"/>
              <a:t>оценка соответствия услуг установленным требованиям;</a:t>
            </a:r>
          </a:p>
          <a:p>
            <a:pPr lvl="0"/>
            <a:r>
              <a:rPr lang="ru-RU" dirty="0" smtClean="0"/>
              <a:t>принятие решения о возможности выдачи сертификата;</a:t>
            </a:r>
          </a:p>
          <a:p>
            <a:pPr lvl="0"/>
            <a:r>
              <a:rPr lang="ru-RU" dirty="0" smtClean="0"/>
              <a:t>выдача сертификата;</a:t>
            </a:r>
          </a:p>
          <a:p>
            <a:pPr lvl="0"/>
            <a:r>
              <a:rPr lang="ru-RU" dirty="0" smtClean="0"/>
              <a:t>инспекционный контроль сертифицированных услуг.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Схемы сертификации услуг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66800" y="1295400"/>
          <a:ext cx="8000999" cy="538962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907818"/>
                <a:gridCol w="2520213"/>
                <a:gridCol w="2438915"/>
                <a:gridCol w="2134053"/>
              </a:tblGrid>
              <a:tr h="1446986">
                <a:tc>
                  <a:txBody>
                    <a:bodyPr/>
                    <a:lstStyle/>
                    <a:p>
                      <a:pPr algn="just">
                        <a:spcAft>
                          <a:spcPts val="70"/>
                        </a:spcAft>
                      </a:pPr>
                      <a:r>
                        <a:rPr lang="ru-RU" sz="1600" dirty="0"/>
                        <a:t>Номер схемы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70"/>
                        </a:spcAft>
                      </a:pPr>
                      <a:r>
                        <a:rPr lang="ru-RU" sz="1600" dirty="0"/>
                        <a:t>Испытания в аккредитованных испытательных лабораториях и другие способы доказательства соответствия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70"/>
                        </a:spcAft>
                      </a:pPr>
                      <a:r>
                        <a:rPr lang="ru-RU" sz="1600" dirty="0"/>
                        <a:t>Проверка производства (системы качества)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70"/>
                        </a:spcAft>
                      </a:pPr>
                      <a:r>
                        <a:rPr lang="ru-RU" sz="1600" dirty="0"/>
                        <a:t>Инспекционный контроль сертифицированной продукции (системы качества, производства)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23493">
                <a:tc>
                  <a:txBody>
                    <a:bodyPr/>
                    <a:lstStyle/>
                    <a:p>
                      <a:pPr algn="just">
                        <a:spcAft>
                          <a:spcPts val="70"/>
                        </a:spcAft>
                      </a:pPr>
                      <a:r>
                        <a:rPr lang="ru-RU" sz="1600" dirty="0"/>
                        <a:t>1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70"/>
                        </a:spcAft>
                      </a:pPr>
                      <a:r>
                        <a:rPr lang="ru-RU" sz="1600" dirty="0"/>
                        <a:t>Оценка мастерства исполнителя работ и услуг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70"/>
                        </a:spcAft>
                      </a:pPr>
                      <a:r>
                        <a:rPr lang="ru-RU" sz="1600" dirty="0"/>
                        <a:t>Проверка (испытания) результатов работ и услуг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70"/>
                        </a:spcAft>
                      </a:pPr>
                      <a:r>
                        <a:rPr lang="ru-RU" sz="1600" dirty="0"/>
                        <a:t>Контроль мастерства исполнителя работ и услуг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943813">
                <a:tc>
                  <a:txBody>
                    <a:bodyPr/>
                    <a:lstStyle/>
                    <a:p>
                      <a:pPr algn="just">
                        <a:spcAft>
                          <a:spcPts val="70"/>
                        </a:spcAft>
                      </a:pPr>
                      <a:r>
                        <a:rPr lang="ru-RU" sz="1600" dirty="0"/>
                        <a:t>2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70"/>
                        </a:spcAft>
                      </a:pPr>
                      <a:r>
                        <a:rPr lang="ru-RU" sz="1600" dirty="0"/>
                        <a:t>Оценка процесса выполнения работ, оказания услуг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70"/>
                        </a:spcAft>
                      </a:pPr>
                      <a:r>
                        <a:rPr lang="ru-RU" sz="1600" dirty="0"/>
                        <a:t>Проверка (испытания) результатов работ и услуг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70"/>
                        </a:spcAft>
                      </a:pPr>
                      <a:r>
                        <a:rPr lang="ru-RU" sz="1600" dirty="0"/>
                        <a:t>Контроль процесса выполнения работ, оказания услуг.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37947">
                <a:tc>
                  <a:txBody>
                    <a:bodyPr/>
                    <a:lstStyle/>
                    <a:p>
                      <a:pPr algn="just">
                        <a:spcAft>
                          <a:spcPts val="70"/>
                        </a:spcAft>
                      </a:pPr>
                      <a:r>
                        <a:rPr lang="ru-RU" sz="1600" dirty="0"/>
                        <a:t>3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70"/>
                        </a:spcAft>
                      </a:pPr>
                      <a:r>
                        <a:rPr lang="ru-RU" sz="1600" dirty="0"/>
                        <a:t>Анализ состояния производства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70"/>
                        </a:spcAft>
                      </a:pPr>
                      <a:r>
                        <a:rPr lang="ru-RU" sz="1600" dirty="0"/>
                        <a:t>Проверка (испытания) результатов работ и услуг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70"/>
                        </a:spcAft>
                      </a:pPr>
                      <a:r>
                        <a:rPr lang="ru-RU" sz="1600" dirty="0"/>
                        <a:t>Контроль состояния производства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943813">
                <a:tc>
                  <a:txBody>
                    <a:bodyPr/>
                    <a:lstStyle/>
                    <a:p>
                      <a:pPr algn="just">
                        <a:spcAft>
                          <a:spcPts val="70"/>
                        </a:spcAft>
                      </a:pPr>
                      <a:r>
                        <a:rPr lang="ru-RU" sz="1600" dirty="0"/>
                        <a:t>4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70"/>
                        </a:spcAft>
                      </a:pPr>
                      <a:r>
                        <a:rPr lang="ru-RU" sz="1600" dirty="0"/>
                        <a:t>Оценка организации (предприятия)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70"/>
                        </a:spcAft>
                      </a:pPr>
                      <a:r>
                        <a:rPr lang="ru-RU" sz="1600" dirty="0"/>
                        <a:t>Проверка (испытания) результатов работ и услуг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70"/>
                        </a:spcAft>
                      </a:pPr>
                      <a:r>
                        <a:rPr lang="ru-RU" sz="1600" dirty="0"/>
                        <a:t>Контроль соответствия установленным требованиям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37947">
                <a:tc>
                  <a:txBody>
                    <a:bodyPr/>
                    <a:lstStyle/>
                    <a:p>
                      <a:pPr algn="just">
                        <a:spcAft>
                          <a:spcPts val="70"/>
                        </a:spcAft>
                      </a:pPr>
                      <a:r>
                        <a:rPr lang="ru-RU" sz="1600" dirty="0"/>
                        <a:t>5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70"/>
                        </a:spcAft>
                      </a:pPr>
                      <a:r>
                        <a:rPr lang="ru-RU" sz="1600" dirty="0"/>
                        <a:t>Оценка системы качества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70"/>
                        </a:spcAft>
                      </a:pPr>
                      <a:r>
                        <a:rPr lang="ru-RU" sz="1600" dirty="0"/>
                        <a:t>Проверка (испытания) результатов работ и услуг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70"/>
                        </a:spcAft>
                      </a:pPr>
                      <a:r>
                        <a:rPr lang="ru-RU" sz="1600" dirty="0"/>
                        <a:t>Контроль системы качества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866888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Сертификация услуг по ремонту и тех. обслуживанию бытовой радиоэлектронной аппаратуры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43000" y="1600200"/>
          <a:ext cx="7848600" cy="441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9019"/>
                <a:gridCol w="6479581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Номер схемы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Правило применения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1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Заявителем является индивидуальный предприниматель, который</a:t>
                      </a:r>
                      <a:r>
                        <a:rPr lang="ru-RU" sz="2000" baseline="0" dirty="0" smtClean="0"/>
                        <a:t> сам занимается оказанием услуг.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2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Для сервисных организаций, число сотрудников которых от двух и более человек.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5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Для сервисных организаций, имеющих документально оформленную систему менеджмента качества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sz="2000" u="sng" dirty="0" smtClean="0"/>
                        <a:t>Примечание</a:t>
                      </a:r>
                      <a:r>
                        <a:rPr lang="ru-RU" sz="2000" dirty="0" smtClean="0"/>
                        <a:t> – Перечень показателей, которые могут быть подтверждены при сертификации, и нормативные документы,</a:t>
                      </a:r>
                      <a:r>
                        <a:rPr lang="ru-RU" sz="2000" baseline="0" dirty="0" smtClean="0"/>
                        <a:t> содержащие требования к услугам и методы их контроля, приведены в соответствующих НД.</a:t>
                      </a:r>
                      <a:endParaRPr lang="ru-RU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599</TotalTime>
  <Words>2304</Words>
  <PresentationFormat>Экран (4:3)</PresentationFormat>
  <Paragraphs>311</Paragraphs>
  <Slides>44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5" baseType="lpstr">
      <vt:lpstr>Солнцестояние</vt:lpstr>
      <vt:lpstr>Системы добровольной сертификации</vt:lpstr>
      <vt:lpstr>Слайд 2</vt:lpstr>
      <vt:lpstr>Слайд 3</vt:lpstr>
      <vt:lpstr>2. Добровольная сертификация услуг</vt:lpstr>
      <vt:lpstr>Большинство услуг имеют специфические особенности:</vt:lpstr>
      <vt:lpstr>Слайд 6</vt:lpstr>
      <vt:lpstr>Порядок сертификации услуг</vt:lpstr>
      <vt:lpstr>Схемы сертификации услуг</vt:lpstr>
      <vt:lpstr>Сертификация услуг по ремонту и тех. обслуживанию бытовой радиоэлектронной аппаратуры</vt:lpstr>
      <vt:lpstr>Сертификация услуг по обслуживанию и ремонту автомототранспортных средств</vt:lpstr>
      <vt:lpstr>Сертификация услуг по обслуживанию и ремонту автомототранспортных средств</vt:lpstr>
      <vt:lpstr>Сертификация услуг по обслуживанию и ремонту автомототранспортных средств</vt:lpstr>
      <vt:lpstr>Сертификация услуг по обслуживанию и ремонту автомототранспортных средств</vt:lpstr>
      <vt:lpstr>Сертификация услуг парикмахерских</vt:lpstr>
      <vt:lpstr>Оценка соответствия услуг установленным требованиям</vt:lpstr>
      <vt:lpstr>3. Сертификация систем качества</vt:lpstr>
      <vt:lpstr>Основные принципы сертификации СК</vt:lpstr>
      <vt:lpstr>Основные принципы сертификации СК</vt:lpstr>
      <vt:lpstr>Сертификация СК осуществляется</vt:lpstr>
      <vt:lpstr>Сертификация СК проводится</vt:lpstr>
      <vt:lpstr>Нормативная база</vt:lpstr>
      <vt:lpstr>Основные цели сертификации СК</vt:lpstr>
      <vt:lpstr>Объекты проверки и оценки системы качества</vt:lpstr>
      <vt:lpstr>Этапы сертификации СК</vt:lpstr>
      <vt:lpstr>Предсертификационный этап (организация работ)</vt:lpstr>
      <vt:lpstr>Предсертификационный этап</vt:lpstr>
      <vt:lpstr>Предсертификационный этап</vt:lpstr>
      <vt:lpstr>I. Предварительная оценка СК</vt:lpstr>
      <vt:lpstr>II. Проверка и оценка СК</vt:lpstr>
      <vt:lpstr>II. Проверка и оценка СК</vt:lpstr>
      <vt:lpstr>II. Проверка и оценка СК</vt:lpstr>
      <vt:lpstr>III. Инспекционный контроль</vt:lpstr>
      <vt:lpstr>III. Инспекционный контроль</vt:lpstr>
      <vt:lpstr>III. Инспекционный контроль</vt:lpstr>
      <vt:lpstr>III. Инспекционный контроль</vt:lpstr>
      <vt:lpstr>Сертификация производств</vt:lpstr>
      <vt:lpstr>Сертификация производств</vt:lpstr>
      <vt:lpstr>Объекты сертификации производства</vt:lpstr>
      <vt:lpstr>Основные этапы сертификации производства</vt:lpstr>
      <vt:lpstr>Основные этапы сертификации производства</vt:lpstr>
      <vt:lpstr>Основные этапы сертификации производства</vt:lpstr>
      <vt:lpstr>Перечень документов, представляемых в ОС для предварительной оценки производства</vt:lpstr>
      <vt:lpstr>Перечень документов, представляемых в ОС для предварительной оценки производства</vt:lpstr>
      <vt:lpstr>Перечень документов, представляемых в ОС для предварительной оценки производства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Системы добровольной сертификации</dc:title>
  <cp:lastModifiedBy>Home -2</cp:lastModifiedBy>
  <cp:revision>40</cp:revision>
  <dcterms:modified xsi:type="dcterms:W3CDTF">2009-08-24T07:39:46Z</dcterms:modified>
</cp:coreProperties>
</file>