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4"/>
  </p:handoutMasterIdLst>
  <p:sldIdLst>
    <p:sldId id="256" r:id="rId2"/>
    <p:sldId id="257" r:id="rId3"/>
    <p:sldId id="259" r:id="rId4"/>
    <p:sldId id="264" r:id="rId5"/>
    <p:sldId id="258" r:id="rId6"/>
    <p:sldId id="260" r:id="rId7"/>
    <p:sldId id="261" r:id="rId8"/>
    <p:sldId id="266" r:id="rId9"/>
    <p:sldId id="280" r:id="rId10"/>
    <p:sldId id="267" r:id="rId11"/>
    <p:sldId id="263" r:id="rId12"/>
    <p:sldId id="268" r:id="rId13"/>
    <p:sldId id="269" r:id="rId14"/>
    <p:sldId id="271" r:id="rId15"/>
    <p:sldId id="272" r:id="rId16"/>
    <p:sldId id="270" r:id="rId17"/>
    <p:sldId id="265" r:id="rId18"/>
    <p:sldId id="262" r:id="rId19"/>
    <p:sldId id="273" r:id="rId20"/>
    <p:sldId id="274" r:id="rId21"/>
    <p:sldId id="275" r:id="rId22"/>
    <p:sldId id="277" r:id="rId23"/>
    <p:sldId id="278" r:id="rId24"/>
    <p:sldId id="279" r:id="rId25"/>
    <p:sldId id="281" r:id="rId26"/>
    <p:sldId id="276" r:id="rId27"/>
    <p:sldId id="282" r:id="rId28"/>
    <p:sldId id="283" r:id="rId29"/>
    <p:sldId id="284" r:id="rId30"/>
    <p:sldId id="285" r:id="rId31"/>
    <p:sldId id="286" r:id="rId32"/>
    <p:sldId id="288" r:id="rId33"/>
    <p:sldId id="289" r:id="rId34"/>
    <p:sldId id="290" r:id="rId35"/>
    <p:sldId id="291" r:id="rId36"/>
    <p:sldId id="292" r:id="rId37"/>
    <p:sldId id="295" r:id="rId38"/>
    <p:sldId id="293" r:id="rId39"/>
    <p:sldId id="294" r:id="rId40"/>
    <p:sldId id="296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</p:sldIdLst>
  <p:sldSz cx="9144000" cy="6858000" type="screen4x3"/>
  <p:notesSz cx="9144000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1E47E-F51E-41A7-BDC9-C5320F16B952}" type="datetimeFigureOut">
              <a:rPr lang="ru-RU" smtClean="0"/>
              <a:t>17.08.2009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6859-FD8B-45AE-B32E-2E61975DB8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8/17/2009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life.ru/jornal/ecomark/r01_2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Подтверждение соответствия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3733800"/>
            <a:ext cx="6934200" cy="17526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Лекция 2</a:t>
            </a:r>
          </a:p>
          <a:p>
            <a:pPr marL="457200" indent="-457200">
              <a:buAutoNum type="arabicPeriod"/>
            </a:pPr>
            <a:r>
              <a:rPr lang="ru-RU" dirty="0" smtClean="0"/>
              <a:t>Системы сертификации</a:t>
            </a:r>
          </a:p>
          <a:p>
            <a:pPr marL="457200" indent="-457200">
              <a:buFont typeface="Wingdings 2"/>
              <a:buAutoNum type="arabicPeriod"/>
            </a:pPr>
            <a:r>
              <a:rPr lang="ru-RU" dirty="0" smtClean="0"/>
              <a:t>Правила и порядок сертификации</a:t>
            </a:r>
          </a:p>
          <a:p>
            <a:pPr marL="457200" indent="-457200">
              <a:buAutoNum type="arabicPeriod"/>
            </a:pPr>
            <a:r>
              <a:rPr lang="ru-RU" dirty="0" smtClean="0"/>
              <a:t>Схемы сертификации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 l="10444" t="33529" r="1556" b="33015"/>
          <a:stretch>
            <a:fillRect/>
          </a:stretch>
        </p:blipFill>
        <p:spPr bwMode="auto">
          <a:xfrm>
            <a:off x="533400" y="2209800"/>
            <a:ext cx="8205537" cy="23622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381000"/>
            <a:ext cx="8305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1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</a:rPr>
              <a:t>Знаки соответствия при обязательной сертификации национальных систем сертификации отдельных стран СНГ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3200" y="4724400"/>
            <a:ext cx="358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3017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а —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Беларуси;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3017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б —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Украины;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3017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в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— Казахстана;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3017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г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itchFamily="18" charset="0"/>
              </a:rPr>
              <a:t>— Узбекистана.</a:t>
            </a:r>
            <a:endParaRPr lang="ru-RU" sz="2400" dirty="0" smtClean="0">
              <a:solidFill>
                <a:prstClr val="black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8534400" cy="564184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Заявитель вправе: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выбирать форму и схему подтверждения соответствия, предусмотренные для определенных видов продукции соответствующими правилами (в перспективе — техническими регламентами);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обращаться для осуществления обязательной сертификации в любой ОС, область аккредитации которого распространяется на продукцию, которую заявитель намеревается сертифицировать;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обращаться в орган по аккредитации с жалобами на неправомерные действия ОС и аккредитованных испытательных лабораторий.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48944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Характерные черты системы добровольной сертификации :</a:t>
            </a:r>
          </a:p>
          <a:p>
            <a:pPr algn="ctr">
              <a:buNone/>
            </a:pPr>
            <a:endParaRPr lang="ru-RU" sz="3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активная роль заявителя, который определяет подтверждаемые требования к объекту сертификации, методы их проверки, стандарты или другие нормативные документы, устанавливающие требования, выбирает схему сертификации;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самоорганизация системы, т. е. инициирование ее создания и регистрации любыми субъектами хозяйственной деятельности;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489448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/>
              <a:t>открытость, возможность для заинтересованных сторон ознакомиться с составом участников системы, правилами и процедурами сертификации;</a:t>
            </a:r>
          </a:p>
          <a:p>
            <a:pPr lvl="0">
              <a:buNone/>
            </a:pPr>
            <a:endParaRPr lang="ru-RU" sz="2600" dirty="0" smtClean="0"/>
          </a:p>
          <a:p>
            <a:pPr lvl="0"/>
            <a:r>
              <a:rPr lang="ru-RU" sz="2600" dirty="0" smtClean="0"/>
              <a:t>самостоятельность, невмешательство федеральных и местных органов исполнительной власти, иных государственных и общественных структур в деятельность систем (если они не являются ее организаторами).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82000" cy="5413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Система добровольной сертификации может быть создана юридическим лицом и (или) индивидуальными предпринимателями.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Лицо или лица, создавшие систему добровольной сертификации,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устанавливают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а) перечень объектов, подлежащих сертификации;</a:t>
            </a:r>
          </a:p>
          <a:p>
            <a:pPr>
              <a:buNone/>
            </a:pPr>
            <a:r>
              <a:rPr lang="ru-RU" dirty="0" smtClean="0"/>
              <a:t>б) номенклатуру характеристик, на соответствие которым осуществляется добровольная сертификация;</a:t>
            </a:r>
          </a:p>
          <a:p>
            <a:pPr>
              <a:buNone/>
            </a:pPr>
            <a:r>
              <a:rPr lang="ru-RU" dirty="0" smtClean="0"/>
              <a:t>в) правила выполнения работ по сертификации;</a:t>
            </a:r>
          </a:p>
          <a:p>
            <a:pPr>
              <a:buNone/>
            </a:pPr>
            <a:r>
              <a:rPr lang="ru-RU" dirty="0" smtClean="0"/>
              <a:t>г) участников данной системы.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Добровольная сертификация осуществляется органами по сертификации, входящими в систему добровольной сертификации, образованную любым юридическим лицом, разработавшим и зарегистрировавшим данную систему и знак ее соответствия в федеральном органе исполнительной власти в области сертификации.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Перечень документов для регистрации системы добровольной сертификации (согласно ФЗОТР, ст.21, п.3):</a:t>
            </a:r>
          </a:p>
          <a:p>
            <a:pPr algn="ctr"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правила функционирования системы; </a:t>
            </a:r>
          </a:p>
          <a:p>
            <a:r>
              <a:rPr lang="ru-RU" dirty="0" smtClean="0"/>
              <a:t>изображение знака соответствия; </a:t>
            </a:r>
          </a:p>
          <a:p>
            <a:r>
              <a:rPr lang="ru-RU" dirty="0" smtClean="0"/>
              <a:t>свидетельство о государственной регистрации юридического лица или индивидуального предпринимателя; </a:t>
            </a:r>
          </a:p>
          <a:p>
            <a:r>
              <a:rPr lang="ru-RU" dirty="0" smtClean="0"/>
              <a:t>документ об оплате регистрации.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894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  <a:t>Система добровольной сертификации «Московский экологический регистр»</a:t>
            </a:r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Участники Системы добровольной сертификации: </a:t>
            </a:r>
          </a:p>
          <a:p>
            <a:pPr>
              <a:buFontTx/>
              <a:buChar char="-"/>
            </a:pPr>
            <a:r>
              <a:rPr lang="ru-RU" dirty="0" smtClean="0"/>
              <a:t>Руководящий орган (РО);</a:t>
            </a:r>
          </a:p>
          <a:p>
            <a:pPr>
              <a:buFontTx/>
              <a:buChar char="-"/>
            </a:pPr>
            <a:r>
              <a:rPr lang="ru-RU" dirty="0" smtClean="0"/>
              <a:t>Центральный орган (ЦО);</a:t>
            </a:r>
          </a:p>
          <a:p>
            <a:pPr>
              <a:buFontTx/>
              <a:buChar char="-"/>
            </a:pPr>
            <a:r>
              <a:rPr lang="ru-RU" dirty="0" smtClean="0"/>
              <a:t>Комиссия по апелляциям (КА);</a:t>
            </a:r>
          </a:p>
          <a:p>
            <a:pPr>
              <a:buFontTx/>
              <a:buChar char="-"/>
            </a:pPr>
            <a:r>
              <a:rPr lang="ru-RU" dirty="0" smtClean="0"/>
              <a:t>Орган по аккредитации органов по сертификации СУОС (ОАО);</a:t>
            </a:r>
          </a:p>
          <a:p>
            <a:pPr>
              <a:buFontTx/>
              <a:buChar char="-"/>
            </a:pPr>
            <a:r>
              <a:rPr lang="ru-RU" dirty="0" smtClean="0"/>
              <a:t>Орган по аккредитации испытательных лабораторий (ОИЛ);</a:t>
            </a:r>
          </a:p>
          <a:p>
            <a:pPr>
              <a:buFontTx/>
              <a:buChar char="-"/>
            </a:pPr>
            <a:r>
              <a:rPr lang="ru-RU" dirty="0" smtClean="0"/>
              <a:t>Учебно-методические центры (УМЦ);</a:t>
            </a:r>
          </a:p>
          <a:p>
            <a:pPr>
              <a:buFontTx/>
              <a:buChar char="-"/>
            </a:pPr>
            <a:r>
              <a:rPr lang="ru-RU" dirty="0" smtClean="0"/>
              <a:t>Органы по сертификации СУОС (ОС);</a:t>
            </a:r>
          </a:p>
          <a:p>
            <a:pPr>
              <a:buFontTx/>
              <a:buChar char="-"/>
            </a:pPr>
            <a:r>
              <a:rPr lang="ru-RU" dirty="0" smtClean="0"/>
              <a:t>Испытательные (центры) лаборатории, в том числе организации, осуществляющие измерение параметров воздействия объектов на окружающую среду и мониторинг (далее - испытательные лаборатории).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тификация работ, услуг и систем качества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4800" y="1066800"/>
            <a:ext cx="8382000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1000" y="2286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55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Система "СТАНДАРТ-ТЕСТ"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55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55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Структура системы добровольной сертификации работ, услуг и систем качества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Знак соответствия установленным стандартам системы Euro-Standard (Евро-Стандарт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276600"/>
            <a:ext cx="2438400" cy="204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7" descr="Разрешение на применение знака соответствия Системы ЕВРО-СТАНДАР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3886200" cy="54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" y="609600"/>
            <a:ext cx="419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Знак соответствия установленным стандартам </a:t>
            </a:r>
          </a:p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Системы добровольной сертификации ЕВРО</a:t>
            </a:r>
            <a:endParaRPr lang="ru-RU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/>
          <a:lstStyle/>
          <a:p>
            <a:r>
              <a:rPr lang="ru-RU" b="1" i="1" dirty="0" smtClean="0"/>
              <a:t>Система сертификации</a:t>
            </a:r>
            <a:r>
              <a:rPr lang="ru-RU" i="1" dirty="0" smtClean="0"/>
              <a:t> </a:t>
            </a:r>
            <a:r>
              <a:rPr lang="ru-RU" dirty="0" smtClean="0"/>
              <a:t>(ИСО/МЭК) – это система, которая осуществляет сертификацию по своим собственным правилам, касающимися как процедуры, так и управления.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Система сертификации</a:t>
            </a:r>
            <a:r>
              <a:rPr lang="ru-RU" i="1" dirty="0" smtClean="0"/>
              <a:t> </a:t>
            </a:r>
            <a:r>
              <a:rPr lang="ru-RU" dirty="0" smtClean="0"/>
              <a:t>(ФЗОТР) – совокупность правил работ по сертификации, ее участников и правил функционирования системы сертификации в целом.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0" descr="http://www.vniimp.ru/imgs/divs/haccps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62200"/>
            <a:ext cx="4396154" cy="2286000"/>
          </a:xfrm>
          <a:prstGeom prst="rect">
            <a:avLst/>
          </a:prstGeom>
          <a:noFill/>
        </p:spPr>
      </p:pic>
      <p:pic>
        <p:nvPicPr>
          <p:cNvPr id="26625" name="Рисунок 11" descr="http://www.vniimp.ru/imgs/divs/haccpsig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267200"/>
            <a:ext cx="4249615" cy="22098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3457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2000" y="457200"/>
            <a:ext cx="769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Знак соответствия 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Системы добровольной сертификации ХАССП-МЯСО 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4" descr="http://www.center-sertifikat.ru/assets/images/zn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752600"/>
            <a:ext cx="47434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" y="457200"/>
            <a:ext cx="8229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Знак соответствия Системы добровольной сертификации </a:t>
            </a:r>
            <a:b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услуг по санаторно-курортному лечению</a:t>
            </a:r>
            <a:endParaRPr lang="ru-RU" sz="2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mrcb.ru/img/certificate/177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4114800" cy="5937716"/>
          </a:xfrm>
          <a:prstGeom prst="rect">
            <a:avLst/>
          </a:prstGeom>
          <a:noFill/>
        </p:spPr>
      </p:pic>
      <p:pic>
        <p:nvPicPr>
          <p:cNvPr id="33796" name="Picture 4" descr="http://www.sertifikatciya.ru/UserFiles/8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09600"/>
            <a:ext cx="4260405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sojuzmuka.ru/showpic.asp?t=Contents&amp;n=Contentid&amp;id=1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8105948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natek.ru/site_builder/moduls/certificate/fotos/i1_file_i2_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609600"/>
            <a:ext cx="4051300" cy="5769051"/>
          </a:xfrm>
          <a:prstGeom prst="rect">
            <a:avLst/>
          </a:prstGeom>
          <a:noFill/>
        </p:spPr>
      </p:pic>
      <p:pic>
        <p:nvPicPr>
          <p:cNvPr id="3" name="Picture 2" descr="http://www.stcert.ru/img/page_img/label_haccp_c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57200"/>
            <a:ext cx="2971800" cy="5804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nfgasis.ru/files/File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81000"/>
            <a:ext cx="4267200" cy="6024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5656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Правила сертификации</a:t>
            </a:r>
          </a:p>
          <a:p>
            <a:pPr algn="ctr">
              <a:buNone/>
            </a:pPr>
            <a:endParaRPr lang="ru-RU" sz="36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0"/>
            <a:r>
              <a:rPr lang="ru-RU" dirty="0" smtClean="0"/>
              <a:t>В качестве ОС или ИЛ допускаются организации независимо от</a:t>
            </a:r>
            <a:r>
              <a:rPr lang="ru-RU" i="1" dirty="0" smtClean="0"/>
              <a:t> </a:t>
            </a:r>
            <a:r>
              <a:rPr lang="ru-RU" dirty="0" smtClean="0"/>
              <a:t>их организационно-правовых форм и форм собственности, если они не являются изготовителями (продавцами, исполнителями) и потребителями (покупателями) сертифицируемой ими продукции, при условии и аккредитации в установленном порядке.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Аккредитацию </a:t>
            </a:r>
            <a:r>
              <a:rPr lang="en-US" dirty="0" smtClean="0"/>
              <a:t>O</a:t>
            </a:r>
            <a:r>
              <a:rPr lang="ru-RU" dirty="0" smtClean="0"/>
              <a:t>С и ИЛ организует и осуществляет Федеральное агентство по техническому регулированию (Госстандарт России), федеральные органы исполнительной власти в пределах своей компетенции на основе результатов их аттестации, как правило, комиссиями. Результаты аккредитации оформляют аттестатом аккредитации.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5656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Если в системе аккредитации несколько ОС одной и той же продукции (услуги), то заявитель вправе провести сертификацию в любом из них.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Сертификация отечественной и импортируемой продукции проводится по одним и тем же правилам.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Сертификаты и аттестаты аккредитации в системах обязательной сертификации вступают в силу с даты их регистрации в едином реестре.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dirty="0" smtClean="0"/>
              <a:t>Официальным языком является русский. Все документы (заявки протоколы, акты, аттестаты, сертификаты и т.п.) оформляются на русском языке.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 возникновении спорных вопросов в деятельности участии ков сертификации заинтересованная сторона может подавать апелляцию в федеральный орган исполнительной власти по техническому регулированию. Указанные органы рассматривают вопросы, связанные с деятельностью участников работ по сертификации, применению знаков соответствия, выдачи и отмены сертификатов и аттестатов аккредитации.</a:t>
            </a:r>
          </a:p>
          <a:p>
            <a:pPr lvl="0"/>
            <a:endParaRPr lang="ru-RU" dirty="0" smtClean="0"/>
          </a:p>
          <a:p>
            <a:r>
              <a:rPr lang="ru-RU" dirty="0" smtClean="0"/>
              <a:t>Сертификация проводится по схемам, установленным системами сертификации однородной продукции или группы услуг.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33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Порядок проведения сертификации:</a:t>
            </a:r>
          </a:p>
          <a:p>
            <a:pPr lvl="0" algn="ctr">
              <a:buNone/>
            </a:pPr>
            <a:endParaRPr lang="ru-RU" sz="33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0"/>
            <a:r>
              <a:rPr lang="ru-RU" dirty="0" smtClean="0"/>
              <a:t>подача заявки на сертификацию;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рассмотрение и принятие решения по заявке;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отбор, идентификация образцов и их испытания;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56564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/>
              <a:t>Систему сертификации (в общем виде) составляют</a:t>
            </a:r>
            <a:r>
              <a:rPr lang="ru-RU" dirty="0" smtClean="0"/>
              <a:t>: </a:t>
            </a:r>
          </a:p>
          <a:p>
            <a:pPr lvl="0"/>
            <a:r>
              <a:rPr lang="ru-RU" dirty="0" smtClean="0"/>
              <a:t>центральный орган, который управляет системой, проводит надзор за ее деятельностью и может передавать право на проведение сертификации другим органам; </a:t>
            </a:r>
          </a:p>
          <a:p>
            <a:pPr lvl="0"/>
            <a:r>
              <a:rPr lang="ru-RU" dirty="0" smtClean="0"/>
              <a:t>правила и порядок проведения сертификации; </a:t>
            </a:r>
          </a:p>
          <a:p>
            <a:pPr lvl="0"/>
            <a:r>
              <a:rPr lang="ru-RU" dirty="0" smtClean="0"/>
              <a:t>нормативные документы, на соответствие которым осуществляется сертификация; </a:t>
            </a:r>
          </a:p>
          <a:p>
            <a:pPr lvl="0"/>
            <a:r>
              <a:rPr lang="ru-RU" dirty="0" smtClean="0"/>
              <a:t>процедуры (схемы) сертификации; </a:t>
            </a:r>
          </a:p>
          <a:p>
            <a:pPr lvl="0"/>
            <a:r>
              <a:rPr lang="ru-RU" dirty="0" smtClean="0"/>
              <a:t>порядок инспекционного контроля.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проверка производства (если предусмотрена схемой сертификации);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анализ полученных результатов, принятие решения о возможности выдачи сертификата;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выдача сертификата соответствия;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инспекционный контроль за сертифицированной продукцией в соответствии со схемой сертификации.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8200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сертификации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1219200"/>
          <a:ext cx="80772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67818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Обоз-начение</a:t>
                      </a:r>
                      <a:r>
                        <a:rPr lang="ru-RU" dirty="0" smtClean="0"/>
                        <a:t> 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+mn-lt"/>
                        </a:rPr>
                        <a:t>1с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Аккредитованный орган по сертификации выдает заявителю сертификат соответствия.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2с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Аккредитованный орган по сертификации проводит анализ состояния производства.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Выдает заявителю сертификат соответствия.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сертификации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6781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Обоз-начение</a:t>
                      </a:r>
                      <a:r>
                        <a:rPr lang="ru-RU" dirty="0" smtClean="0"/>
                        <a:t> 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3с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   Аккредитованный орган по сертификации выдает заявителю сертификат соответствия.  Осуществляет инспекционный контроль за сертифицированной продукцией (испытания образцов продукции)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4с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   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   Аккредитованный орган по сертификации выдает заявителю сертификат соответствия. Осуществляет инспекционный контроль за сертифицированной продукцией (испытания образцов продукции и анализ состояния производства)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сертификации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6781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Обоз-начение</a:t>
                      </a:r>
                      <a:r>
                        <a:rPr lang="ru-RU" dirty="0" smtClean="0"/>
                        <a:t> 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5с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 Аккредитованная испытательная лаборатория проводит испытания образца продукции.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 Аккредитованный орган по сертификации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проводит сертификацию системы качества или производства. Выдает заявителю сертификат соответствия. Осуществляет инспекционный контроль за сертифицированной продукцией (контроль системы качества (производства), испытания образцов продукции, взятых у изготовителя или продавца)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сертификации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6781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Обоз-начение</a:t>
                      </a:r>
                      <a:r>
                        <a:rPr lang="ru-RU" dirty="0" smtClean="0"/>
                        <a:t> схемы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6с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партии продукции.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Аккредитованный орган по сертификации выдает заявителю сертификат соответствия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7с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каждой единицы продукции.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  Аккредитованный орган по сертификации выдает заявителю сертификат соответствия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декларирования соответствия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096000"/>
                <a:gridCol w="1066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Схема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Европ. </a:t>
                      </a:r>
                      <a:r>
                        <a:rPr lang="ru-RU" sz="1600" baseline="0" dirty="0" smtClean="0"/>
                        <a:t>модуль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1д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    Заявитель (изготовитель) приводит собственные доказательства соответствия в техническом файле. Принимает декларацию соответствии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2д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Заявитель принимает декларацию о соответствии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C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декларирования соответствия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096000"/>
                <a:gridCol w="1066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Схема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Европ. </a:t>
                      </a:r>
                      <a:r>
                        <a:rPr lang="ru-RU" sz="1600" baseline="0" dirty="0" smtClean="0"/>
                        <a:t>модуль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3д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Орган по сертификации сертифицирует систему качества на стадии производства.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 Заявитель принимает декларацию о соответствии.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Орган по сертификации осуществляет инспекционный контроль за системой качества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D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декларирования соответствия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096000"/>
                <a:gridCol w="1066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Схема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Европ. </a:t>
                      </a:r>
                      <a:r>
                        <a:rPr lang="ru-RU" sz="1600" baseline="0" dirty="0" smtClean="0"/>
                        <a:t>модуль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4</a:t>
                      </a:r>
                      <a:r>
                        <a:rPr lang="ru-RU" sz="2400" dirty="0" err="1">
                          <a:latin typeface="+mn-lt"/>
                          <a:ea typeface="Times New Roman"/>
                        </a:rPr>
                        <a:t>д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Орган по сертификации сертифицирует систему качества на 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</a:rPr>
                        <a:t>этапах контроля и испытаний.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типового образца продукции.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 Заявитель принимает декларацию о соответствии.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Орган по сертификации осуществляет инспекционный контроль за системой качества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E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декларирования соответствия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096000"/>
                <a:gridCol w="1066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Схема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Европ. </a:t>
                      </a:r>
                      <a:r>
                        <a:rPr lang="ru-RU" sz="1600" baseline="0" dirty="0" smtClean="0"/>
                        <a:t>модуль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5д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Аккредитованная испытательная лаборатория проводит выборочные испытания партии выпускаемой продукции.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Заявитель принимает декларацию о соответствии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F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6д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Аккредитованная испытательная лаборатория проводит испытания каждой продукции.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Заявитель принимает декларацию о соответствии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G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Схемы декларирования соответствия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143000"/>
          <a:ext cx="80772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096000"/>
                <a:gridCol w="1066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Схема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Содержение</a:t>
                      </a:r>
                      <a:r>
                        <a:rPr lang="ru-RU" dirty="0" smtClean="0"/>
                        <a:t> схемы и ее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Европ. </a:t>
                      </a:r>
                      <a:r>
                        <a:rPr lang="ru-RU" sz="1600" baseline="0" dirty="0" smtClean="0"/>
                        <a:t>модуль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Times New Roman"/>
                        </a:rPr>
                        <a:t>7д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Орган по сертификации сертифицирует систему качества на стадиях проектирования и производства.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Заявитель проводит испытания образца продукции. Принимает декларацию о соответствии.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</a:rPr>
                        <a:t>   Орган по сертификации осуществляет инспекционный контроль за системой качества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Times New Roman"/>
                        </a:rPr>
                        <a:t>H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382000" cy="55656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Системы сертификации должны соответствовать следующим общим критериям: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200" dirty="0" smtClean="0"/>
              <a:t>иметь область распространения, определенную установленными в ее документах объектами сертификации и используемыми для подтверждения соответствия нормативными документами; </a:t>
            </a:r>
          </a:p>
          <a:p>
            <a:pPr lvl="0">
              <a:buFont typeface="Wingdings" pitchFamily="2" charset="2"/>
              <a:buChar char="q"/>
            </a:pPr>
            <a:r>
              <a:rPr lang="ru-RU" sz="2200" dirty="0" smtClean="0"/>
              <a:t>иметь организационную структуру и правила взаимодействия участников сертификации; </a:t>
            </a:r>
          </a:p>
          <a:p>
            <a:pPr lvl="0">
              <a:buFont typeface="Wingdings" pitchFamily="2" charset="2"/>
              <a:buChar char="q"/>
            </a:pPr>
            <a:r>
              <a:rPr lang="ru-RU" sz="2200" dirty="0" smtClean="0"/>
              <a:t>иметь единые правила и процедуры проведения сертификации; </a:t>
            </a:r>
          </a:p>
          <a:p>
            <a:pPr lvl="0">
              <a:buFont typeface="Wingdings" pitchFamily="2" charset="2"/>
              <a:buChar char="q"/>
            </a:pPr>
            <a:r>
              <a:rPr lang="ru-RU" sz="2200" dirty="0" smtClean="0"/>
              <a:t>иметь сертификат (или сертификаты) соответствия и знак (знаки) соответствия, обладающие отличием от других систем сертификации; 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smtClean="0"/>
              <a:t>иметь реестр сертифицированных объектов и участников системы.</a:t>
            </a:r>
            <a:endParaRPr lang="ru-RU" sz="2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581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1</a:t>
            </a:r>
          </a:p>
          <a:p>
            <a:r>
              <a:rPr lang="ru-RU" dirty="0" smtClean="0"/>
              <a:t>Регистрационный номер сертификата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РОСС ХХ ХХХХ Х ХХХХХХ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2925" indent="-533400" defTabSz="628650"/>
            <a:r>
              <a:rPr lang="ru-RU" dirty="0" smtClean="0"/>
              <a:t>РОСС – знак регистрации в </a:t>
            </a:r>
            <a:r>
              <a:rPr lang="ru-RU" dirty="0" err="1" smtClean="0"/>
              <a:t>Гос</a:t>
            </a:r>
            <a:r>
              <a:rPr lang="ru-RU" dirty="0" smtClean="0"/>
              <a:t>. Реестре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 – код страны расположения изготовителя продукции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ХХХХ – код органа по сертификации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 (или ХХ) – код типа объекта сертификации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ХХХХХХ – номер объекта регистрации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2</a:t>
            </a:r>
          </a:p>
          <a:p>
            <a:r>
              <a:rPr lang="ru-RU" dirty="0" smtClean="0"/>
              <a:t>Срок действия сертификата</a:t>
            </a:r>
          </a:p>
          <a:p>
            <a:endParaRPr lang="ru-RU" dirty="0" smtClean="0"/>
          </a:p>
          <a:p>
            <a:r>
              <a:rPr lang="ru-RU" dirty="0" smtClean="0"/>
              <a:t>Пример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 12.05.2008 по 12.05.2009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12.05.2008 –</a:t>
            </a:r>
            <a:r>
              <a:rPr lang="ru-RU" dirty="0" smtClean="0"/>
              <a:t> дата регистрации в Государственном реестре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581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3</a:t>
            </a:r>
          </a:p>
          <a:p>
            <a:r>
              <a:rPr lang="ru-RU" dirty="0" smtClean="0"/>
              <a:t>Регистрационный номер органа по сертификации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РОСС ХХ ХХХХ ХХ ХХХХ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2925" indent="-533400" defTabSz="628650"/>
            <a:r>
              <a:rPr lang="ru-RU" dirty="0" smtClean="0"/>
              <a:t>РОСС –принадлежность к РФ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 – местонахождение органа по сертификации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ХХХХ – код национального органа по сертификации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 – область аккредитации ОС</a:t>
            </a:r>
          </a:p>
          <a:p>
            <a:pPr marL="542925" indent="-533400" defTabSz="628650"/>
            <a:endParaRPr lang="ru-RU" dirty="0" smtClean="0"/>
          </a:p>
          <a:p>
            <a:pPr marL="542925" indent="-533400" defTabSz="628650"/>
            <a:r>
              <a:rPr lang="ru-RU" dirty="0" smtClean="0"/>
              <a:t>ХХХХ – буквенно-цифровой код ОС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4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Указываются </a:t>
            </a:r>
            <a:r>
              <a:rPr lang="ru-RU" dirty="0" smtClean="0"/>
              <a:t>наименование, тип, вид, марка продукции, обозначение стандарта, технических условий или иного документа, по которому она </a:t>
            </a:r>
            <a:r>
              <a:rPr lang="ru-RU" dirty="0" smtClean="0"/>
              <a:t>выпускается. </a:t>
            </a:r>
            <a:r>
              <a:rPr lang="ru-RU" dirty="0" smtClean="0"/>
              <a:t>Далее указывают: «серийный выпуск», или «партия», или «единичное изделие». Для партии и единичного изделия приводят номер и размер партии или номер изделия, номер и дату выдачи накладной, договора (контракта), документа о качестве и т.п. 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Указываются </a:t>
            </a:r>
            <a:r>
              <a:rPr lang="ru-RU" dirty="0" smtClean="0"/>
              <a:t>код продукции (шесть разрядов с пробелом после первых двух) по Общероссийскому классификатору продукции.</a:t>
            </a:r>
            <a:endParaRPr lang="ru-RU" dirty="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6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О</a:t>
            </a:r>
            <a:r>
              <a:rPr lang="ru-RU" dirty="0" smtClean="0"/>
              <a:t>бозначение </a:t>
            </a:r>
            <a:r>
              <a:rPr lang="ru-RU" dirty="0" smtClean="0"/>
              <a:t>нормативных документов, на соответствие которым проведена сертификация. Если продукция сертифицирована не на все требования </a:t>
            </a:r>
            <a:r>
              <a:rPr lang="ru-RU" dirty="0" smtClean="0"/>
              <a:t>нормативного документа, </a:t>
            </a:r>
            <a:r>
              <a:rPr lang="ru-RU" dirty="0" smtClean="0"/>
              <a:t>то указывают разделы или пункты, содержащие подтверждаемые требования.</a:t>
            </a:r>
            <a:endParaRPr lang="ru-RU" dirty="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7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9-разрядный код продукции по классификатору товарной номенклатуры внешней экономической деятельности (заполняется обязательно для импортируемой и экспортируемой продукции).</a:t>
            </a:r>
            <a:endParaRPr lang="ru-RU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8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Наименование</a:t>
            </a:r>
            <a:r>
              <a:rPr lang="ru-RU" dirty="0" smtClean="0"/>
              <a:t>, адрес организации-изготовителя (индивидуального предпринимателя).</a:t>
            </a:r>
            <a:endParaRPr lang="ru-RU" dirty="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9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Наименование</a:t>
            </a:r>
            <a:r>
              <a:rPr lang="ru-RU" dirty="0" smtClean="0"/>
              <a:t>, адрес, телефон, факс юридического лица, которому выдан сертификат соответствия.</a:t>
            </a:r>
            <a:endParaRPr lang="ru-RU" dirty="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Документы</a:t>
            </a:r>
            <a:r>
              <a:rPr lang="ru-RU" dirty="0" smtClean="0"/>
              <a:t>, на основании которых органом по сертификации выдан </a:t>
            </a:r>
            <a:r>
              <a:rPr lang="ru-RU" dirty="0" smtClean="0"/>
              <a:t>сертификат.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541324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Типовая структура системы обязательной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сертификации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:</a:t>
            </a:r>
          </a:p>
          <a:p>
            <a:pPr lvl="0"/>
            <a:r>
              <a:rPr lang="ru-RU" dirty="0" smtClean="0"/>
              <a:t>федеральный орган исполнительной власти, на который законодательно возложено проведение обязательной сертификации;</a:t>
            </a:r>
          </a:p>
          <a:p>
            <a:pPr lvl="0"/>
            <a:r>
              <a:rPr lang="ru-RU" dirty="0" smtClean="0"/>
              <a:t>центральные органы систем сертификации однородной продукции;</a:t>
            </a:r>
          </a:p>
          <a:p>
            <a:pPr lvl="0"/>
            <a:r>
              <a:rPr lang="ru-RU" dirty="0" smtClean="0"/>
              <a:t>совет по сертификации;</a:t>
            </a:r>
          </a:p>
          <a:p>
            <a:pPr lvl="0"/>
            <a:r>
              <a:rPr lang="ru-RU" dirty="0" smtClean="0"/>
              <a:t>органы по сертификации;</a:t>
            </a:r>
          </a:p>
          <a:p>
            <a:pPr lvl="0"/>
            <a:r>
              <a:rPr lang="ru-RU" dirty="0" smtClean="0"/>
              <a:t>научно-методический центр;</a:t>
            </a:r>
          </a:p>
          <a:p>
            <a:pPr lvl="0"/>
            <a:r>
              <a:rPr lang="ru-RU" dirty="0" smtClean="0"/>
              <a:t>испытательные лаборатории;</a:t>
            </a:r>
          </a:p>
          <a:p>
            <a:pPr lvl="0"/>
            <a:r>
              <a:rPr lang="ru-RU" dirty="0" smtClean="0"/>
              <a:t>комиссия по апелляции;</a:t>
            </a:r>
          </a:p>
          <a:p>
            <a:pPr lvl="0"/>
            <a:r>
              <a:rPr lang="ru-RU" dirty="0" smtClean="0"/>
              <a:t>заявители сертификации.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11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Дополнительная информация.</a:t>
            </a:r>
            <a:endParaRPr lang="ru-RU" dirty="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1"/>
            <a:ext cx="502467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457200"/>
            <a:ext cx="373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Позиция </a:t>
            </a:r>
            <a:r>
              <a:rPr lang="ru-RU" dirty="0" smtClean="0">
                <a:solidFill>
                  <a:srgbClr val="FF0000"/>
                </a:solidFill>
              </a:rPr>
              <a:t>12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Подписи</a:t>
            </a:r>
            <a:r>
              <a:rPr lang="ru-RU" dirty="0" smtClean="0"/>
              <a:t>, инициалы, фамилии руководителя органа, выдавшего сертификат, и эксперта, проводившего сертификацию, печать органа по сертификации.</a:t>
            </a:r>
            <a:endParaRPr lang="ru-RU" dirty="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plocom.msk.ru/data/support/docs/gorelki/liquid/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343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sertifikatciya.ru/UserFiles/8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04800"/>
            <a:ext cx="4495800" cy="6191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508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Структура системы ГОСТ Р:</a:t>
            </a:r>
          </a:p>
          <a:p>
            <a:pPr algn="ctr"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dirty="0" smtClean="0"/>
              <a:t>Госстандарт России;</a:t>
            </a:r>
          </a:p>
          <a:p>
            <a:pPr lvl="0"/>
            <a:r>
              <a:rPr lang="ru-RU" dirty="0" smtClean="0"/>
              <a:t>центральные органы систем сертификации однородной продукции;</a:t>
            </a:r>
          </a:p>
          <a:p>
            <a:pPr lvl="0"/>
            <a:r>
              <a:rPr lang="ru-RU" dirty="0" smtClean="0"/>
              <a:t>органы по сертификации;</a:t>
            </a:r>
          </a:p>
          <a:p>
            <a:pPr lvl="0"/>
            <a:r>
              <a:rPr lang="ru-RU" dirty="0" smtClean="0"/>
              <a:t>испытательные лаборатории.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 l="9111" r="222" b="66471"/>
          <a:stretch>
            <a:fillRect/>
          </a:stretch>
        </p:blipFill>
        <p:spPr bwMode="auto">
          <a:xfrm>
            <a:off x="533400" y="3886200"/>
            <a:ext cx="8001000" cy="222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09600" y="3810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Структура Системы сертификации в области пожарной безопасности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532606" y="1371600"/>
            <a:ext cx="8077994" cy="4953000"/>
            <a:chOff x="532606" y="1371600"/>
            <a:chExt cx="8077994" cy="49530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286000" y="1371600"/>
              <a:ext cx="50292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Центральный орган Системы (ЦО)</a:t>
              </a:r>
              <a:endParaRPr lang="ru-RU" dirty="0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981200" y="2286000"/>
              <a:ext cx="32004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Научно-методический центр ССПБ</a:t>
              </a:r>
              <a:endParaRPr lang="ru-RU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410200" y="2286000"/>
              <a:ext cx="32004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Комисся</a:t>
              </a:r>
              <a:r>
                <a:rPr lang="ru-RU" dirty="0" smtClean="0"/>
                <a:t> по </a:t>
              </a:r>
              <a:r>
                <a:rPr lang="ru-RU" dirty="0" err="1" smtClean="0"/>
                <a:t>апеляциям</a:t>
              </a:r>
              <a:r>
                <a:rPr lang="ru-RU" dirty="0" smtClean="0"/>
                <a:t> ЦО</a:t>
              </a:r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400800" y="3276600"/>
              <a:ext cx="2133600" cy="838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Органы по сертификации продукции (ОС)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14800" y="3276600"/>
              <a:ext cx="2133600" cy="838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Испытательные лаборатории (ИЛ)</a:t>
              </a: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62000" y="3276600"/>
              <a:ext cx="32004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Сертификационные центры (ОС+ИЛ)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447800" y="4191000"/>
              <a:ext cx="25146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ИЛ в составе сертификационный центров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95600" y="6019800"/>
              <a:ext cx="32004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Заявители</a:t>
              </a:r>
              <a:endParaRPr lang="ru-RU" dirty="0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rot="5400000">
              <a:off x="3771900" y="2095500"/>
              <a:ext cx="381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rot="5400000">
              <a:off x="6134100" y="2095500"/>
              <a:ext cx="381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endCxn id="9" idx="1"/>
            </p:cNvCxnSpPr>
            <p:nvPr/>
          </p:nvCxnSpPr>
          <p:spPr>
            <a:xfrm>
              <a:off x="533400" y="6172200"/>
              <a:ext cx="2362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2" idx="1"/>
            </p:cNvCxnSpPr>
            <p:nvPr/>
          </p:nvCxnSpPr>
          <p:spPr>
            <a:xfrm rot="10800000" flipV="1">
              <a:off x="533400" y="1638300"/>
              <a:ext cx="1752600" cy="38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1714500" y="3924300"/>
              <a:ext cx="44958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33400" y="3048000"/>
              <a:ext cx="6934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endCxn id="6" idx="0"/>
            </p:cNvCxnSpPr>
            <p:nvPr/>
          </p:nvCxnSpPr>
          <p:spPr>
            <a:xfrm rot="5400000">
              <a:off x="5067300" y="3162300"/>
              <a:ext cx="228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endCxn id="5" idx="0"/>
            </p:cNvCxnSpPr>
            <p:nvPr/>
          </p:nvCxnSpPr>
          <p:spPr>
            <a:xfrm rot="5400000">
              <a:off x="7353300" y="3162300"/>
              <a:ext cx="228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endCxn id="9" idx="3"/>
            </p:cNvCxnSpPr>
            <p:nvPr/>
          </p:nvCxnSpPr>
          <p:spPr>
            <a:xfrm rot="10800000">
              <a:off x="6096000" y="6172200"/>
              <a:ext cx="1828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 flipH="1" flipV="1">
              <a:off x="6896100" y="5143500"/>
              <a:ext cx="2057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6" idx="2"/>
            </p:cNvCxnSpPr>
            <p:nvPr/>
          </p:nvCxnSpPr>
          <p:spPr>
            <a:xfrm rot="5400000">
              <a:off x="4762500" y="4533900"/>
              <a:ext cx="838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5181600" y="4953000"/>
              <a:ext cx="2743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>
              <a:stCxn id="7" idx="2"/>
            </p:cNvCxnSpPr>
            <p:nvPr/>
          </p:nvCxnSpPr>
          <p:spPr>
            <a:xfrm rot="5400000">
              <a:off x="2171700" y="4000500"/>
              <a:ext cx="381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 rot="5400000">
              <a:off x="1828800" y="563880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0800000">
              <a:off x="3200400" y="3962400"/>
              <a:ext cx="914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 rot="5400000" flipH="1" flipV="1">
              <a:off x="3124200" y="3886200"/>
              <a:ext cx="152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9111" t="68745"/>
          <a:stretch>
            <a:fillRect/>
          </a:stretch>
        </p:blipFill>
        <p:spPr bwMode="auto">
          <a:xfrm>
            <a:off x="381000" y="2209800"/>
            <a:ext cx="8410262" cy="2189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3810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Знаки соответствия систем обязательной сертификации отдельных федеральных органов исполнительной власти России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04800" y="4343400"/>
            <a:ext cx="8458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— в области пожарной безопасности ГУ Государственной противопожарной службы МВД России;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б — по экологическим требованиям МПР России;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— по требованиям безопасности информации средств защиты информации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Гостехкомиссии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 России;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г —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</a:rPr>
              <a:t>службы Морского флота Минтранса России при сертификации морских гражданских судов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superbak.ru/images/eco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457200"/>
            <a:ext cx="4350309" cy="6019800"/>
          </a:xfrm>
          <a:prstGeom prst="rect">
            <a:avLst/>
          </a:prstGeom>
          <a:noFill/>
        </p:spPr>
      </p:pic>
      <p:pic>
        <p:nvPicPr>
          <p:cNvPr id="37891" name="i-main-pic" descr="Картинка 34 из 117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048000"/>
            <a:ext cx="2743200" cy="27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648200" y="457200"/>
            <a:ext cx="4114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Знак соответствия Системы обязательной сертификации по экологическим требованиям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425</TotalTime>
  <Words>1827</Words>
  <PresentationFormat>Экран (4:3)</PresentationFormat>
  <Paragraphs>277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Аспект</vt:lpstr>
      <vt:lpstr>Подтверждение соответствия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Подтверждение соответствия</dc:title>
  <cp:lastModifiedBy>Home -2</cp:lastModifiedBy>
  <cp:revision>46</cp:revision>
  <dcterms:modified xsi:type="dcterms:W3CDTF">2009-08-17T08:54:58Z</dcterms:modified>
</cp:coreProperties>
</file>