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Органы по сертификации и испытательные лаборатории</a:t>
            </a:r>
            <a:endParaRPr lang="ru-RU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Этапы процесса аккредитации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77893" y="1066800"/>
            <a:ext cx="7367105" cy="5638800"/>
            <a:chOff x="577893" y="1066800"/>
            <a:chExt cx="7367105" cy="563880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85800" y="1066800"/>
              <a:ext cx="2971800" cy="609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1. Подача заявки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85800" y="1677318"/>
              <a:ext cx="2971800" cy="1905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Запрос об аккредитации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Предварительное обсуждение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Регистрации заявки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Анализ заявки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Заключение договора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85800" y="3886200"/>
              <a:ext cx="2971800" cy="609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2. Проведение экспертизы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77893" y="4495800"/>
              <a:ext cx="3187613" cy="22098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Назначение экспертов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Формирование экспертной комиссии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Анализ заявочных документов органе по аккредитации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Проведение экспертизы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Составление отчёта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953000" y="1067718"/>
              <a:ext cx="2971800" cy="609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3. Решение по аккредитации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973198" y="1676400"/>
              <a:ext cx="2971800" cy="1905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Проверка результатов экспертизы и решение об аккредитации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Оформление аттестата аккредитации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Регистрация в реестре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973198" y="3886200"/>
              <a:ext cx="2971800" cy="609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latinLnBrk="0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4. Инспекционный контроль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953000" y="4495800"/>
              <a:ext cx="2971800" cy="1905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Периодические проверки соблюдения требований аккредитации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312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159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Функции органов по сертификации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990600"/>
            <a:ext cx="8839200" cy="5715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привлекают на договорной основе для проведения испытаний испытательные лаборатории (центры) в порядке, установленном Правительством РФ;</a:t>
            </a:r>
          </a:p>
          <a:p>
            <a:pPr lvl="0"/>
            <a:r>
              <a:rPr lang="ru-RU" dirty="0" smtClean="0"/>
              <a:t>осуществляют контроль за объектами сертификации, если такой контроль предусмотрен соответствующей схемой обязательной сертификации и договором;</a:t>
            </a:r>
          </a:p>
          <a:p>
            <a:pPr lvl="0"/>
            <a:r>
              <a:rPr lang="ru-RU" dirty="0" smtClean="0"/>
              <a:t>ведут реестр выданных ими сертификатов соответствия;</a:t>
            </a:r>
          </a:p>
          <a:p>
            <a:pPr lvl="0"/>
            <a:r>
              <a:rPr lang="ru-RU" dirty="0" smtClean="0"/>
              <a:t>информируют соответствующие органы государственного контроля (надзора) о продукции, поступившей на сертификацию, но не прошедшей ее;</a:t>
            </a:r>
          </a:p>
          <a:p>
            <a:pPr lvl="0"/>
            <a:r>
              <a:rPr lang="ru-RU" dirty="0" smtClean="0"/>
              <a:t>приостанавливают или прекращают действие выданного ими сертификата соответствия;</a:t>
            </a:r>
          </a:p>
          <a:p>
            <a:pPr lvl="0"/>
            <a:r>
              <a:rPr lang="ru-RU" dirty="0" smtClean="0"/>
              <a:t>обеспечивают предоставление заявителям информации о порядке проведения обязательной сертификации;</a:t>
            </a:r>
          </a:p>
          <a:p>
            <a:pPr lvl="0"/>
            <a:r>
              <a:rPr lang="ru-RU" dirty="0" smtClean="0"/>
              <a:t>устанавливают стоимость работ по сертификации на основе утвержденной Правительством РФ методики определения стоимости таких работ.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90600" y="1447800"/>
            <a:ext cx="7239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989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Орган по сертификации несет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</a:rPr>
              <a:t>ответственность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 за обоснованность и правильность выдачи сертификата соответствия, за соблюдение правил сертификации.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609600"/>
            <a:ext cx="7772400" cy="5715000"/>
          </a:xfrm>
        </p:spPr>
        <p:txBody>
          <a:bodyPr>
            <a:noAutofit/>
          </a:bodyPr>
          <a:lstStyle/>
          <a:p>
            <a:pPr marL="273050" indent="-6350">
              <a:buNone/>
            </a:pP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Испытательные лаборатории </a:t>
            </a:r>
            <a:r>
              <a:rPr lang="ru-RU" sz="3200" dirty="0" smtClean="0"/>
              <a:t>(центры), участвующие в работах по обязательному подтверждению соответствия продукции и услуг, должны быть </a:t>
            </a:r>
            <a:r>
              <a:rPr lang="ru-RU" sz="3200" i="1" dirty="0" smtClean="0"/>
              <a:t>аккредитованы</a:t>
            </a:r>
            <a:r>
              <a:rPr lang="ru-RU" sz="3200" dirty="0" smtClean="0"/>
              <a:t> в установленном порядке и иметь </a:t>
            </a:r>
            <a:r>
              <a:rPr lang="ru-RU" sz="3200" i="1" dirty="0" smtClean="0"/>
              <a:t>лицензию </a:t>
            </a:r>
            <a:r>
              <a:rPr lang="ru-RU" sz="3200" dirty="0" smtClean="0"/>
              <a:t>на право проведения испытаний для целей обязательного подтверждения соответствия согласно законодательству Российской Федерации о лицензировании.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Аккредитованные испытательные лаборатории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828800"/>
            <a:ext cx="7772400" cy="2667000"/>
          </a:xfrm>
        </p:spPr>
        <p:txBody>
          <a:bodyPr>
            <a:normAutofit/>
          </a:bodyPr>
          <a:lstStyle/>
          <a:p>
            <a:pPr marL="273050" indent="-6350">
              <a:buNone/>
            </a:pPr>
            <a:r>
              <a:rPr lang="ru-RU" sz="3200" dirty="0" smtClean="0"/>
              <a:t>осуществляют испытания конкретной продукции или конкретные виды испытаний и выдают протоколы испытаний для целей сертификации.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3352800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Испытательная лаборатория </a:t>
            </a:r>
            <a:r>
              <a:rPr lang="ru-RU" sz="3200" i="1" dirty="0" smtClean="0"/>
              <a:t>несет ответственность</a:t>
            </a:r>
            <a:r>
              <a:rPr lang="ru-RU" sz="3200" dirty="0" smtClean="0"/>
              <a:t> за соответствие проведенных ею сертификационных испытаний требованиям нормативных документов, а также за достоверность и объективность результатов.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Цели аккредитации ОС и ИЛ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610600" cy="548640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подтверждения компетентности органов по сертификации и испытательных лабораторий (центров), выполняющих работы по подтверждению соответствия;</a:t>
            </a:r>
          </a:p>
          <a:p>
            <a:pPr lvl="0"/>
            <a:r>
              <a:rPr lang="ru-RU" dirty="0" smtClean="0"/>
              <a:t>обеспечения доверия изготовителей, продавцов и приобретателей к деятельности органов по сертификации и аккредитованных испытательных лабораторий (центров);</a:t>
            </a:r>
          </a:p>
          <a:p>
            <a:pPr lvl="0"/>
            <a:r>
              <a:rPr lang="ru-RU" dirty="0" smtClean="0"/>
              <a:t>создания условий для признания результатов деятельности органов по сертификации и аккредитованных испытательных лабораторий (центров).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792162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Принципы аккредитации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8763000" cy="5791200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добровольности;</a:t>
            </a:r>
          </a:p>
          <a:p>
            <a:pPr lvl="0"/>
            <a:r>
              <a:rPr lang="ru-RU" dirty="0" smtClean="0"/>
              <a:t>открытости и доступности правил аккредитации;</a:t>
            </a:r>
          </a:p>
          <a:p>
            <a:pPr lvl="0"/>
            <a:r>
              <a:rPr lang="ru-RU" dirty="0" smtClean="0"/>
              <a:t>компетентности и независимости органов, осуществляющих аккредитацию;</a:t>
            </a:r>
          </a:p>
          <a:p>
            <a:pPr lvl="0"/>
            <a:r>
              <a:rPr lang="ru-RU" dirty="0" smtClean="0"/>
              <a:t>недопустимости ограничения конкуренции и создания препятствий пользованию услугами органов по сертификации и аккредитованных испытательных лабораторий (центров);</a:t>
            </a:r>
          </a:p>
          <a:p>
            <a:pPr lvl="0"/>
            <a:r>
              <a:rPr lang="ru-RU" dirty="0" smtClean="0"/>
              <a:t>обеспечения равных условий лицам, претендующим на получение аккредитации;</a:t>
            </a:r>
          </a:p>
          <a:p>
            <a:pPr lvl="0"/>
            <a:r>
              <a:rPr lang="ru-RU" dirty="0" smtClean="0"/>
              <a:t>недопустимости совмещения полномочий на аккредитацию и подтверждение соответствия;</a:t>
            </a:r>
          </a:p>
          <a:p>
            <a:r>
              <a:rPr lang="ru-RU" dirty="0" smtClean="0"/>
              <a:t>недопустимости установления пределов действия документов об аккредитации на отдельных территориях.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207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Структура системы аккредитации в Российской Федерации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228600" y="1219200"/>
            <a:ext cx="8686800" cy="5486400"/>
            <a:chOff x="228600" y="1219200"/>
            <a:chExt cx="8686800" cy="548640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837981" y="1219200"/>
              <a:ext cx="5486400" cy="38100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Совет по аккредитации в РФ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235746" y="1600200"/>
              <a:ext cx="2667000" cy="38100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Секретариат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837981" y="1981200"/>
              <a:ext cx="5486400" cy="38100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Органы по аккредитации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826046" y="2362200"/>
              <a:ext cx="2743200" cy="381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В обязательной сфере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569245" y="2362200"/>
              <a:ext cx="2755135" cy="381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В добровольной сфере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8600" y="2819400"/>
              <a:ext cx="2743200" cy="144780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Федеральное агентство по техническому регулированию и метрологии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235746" y="2819400"/>
              <a:ext cx="2743200" cy="144780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Др. федеральные органы исполнительной власти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172200" y="2819400"/>
              <a:ext cx="2743200" cy="144780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Юр. Лица, отвечающие установленным требованиям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28600" y="4270871"/>
              <a:ext cx="2743200" cy="1990382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dirty="0" smtClean="0">
                  <a:solidFill>
                    <a:schemeClr val="tx1"/>
                  </a:solidFill>
                </a:rPr>
                <a:t>Испытательные лаборатории</a:t>
              </a:r>
            </a:p>
            <a:p>
              <a:r>
                <a:rPr lang="ru-RU" sz="1400" b="1" dirty="0" smtClean="0">
                  <a:solidFill>
                    <a:schemeClr val="tx1"/>
                  </a:solidFill>
                </a:rPr>
                <a:t>Измерительные лаборатории</a:t>
              </a:r>
            </a:p>
            <a:p>
              <a:r>
                <a:rPr lang="ru-RU" sz="1400" b="1" dirty="0" smtClean="0">
                  <a:solidFill>
                    <a:schemeClr val="tx1"/>
                  </a:solidFill>
                </a:rPr>
                <a:t>Метрологические службы юр. лиц</a:t>
              </a:r>
            </a:p>
            <a:p>
              <a:r>
                <a:rPr lang="ru-RU" sz="1400" b="1" dirty="0" smtClean="0">
                  <a:solidFill>
                    <a:schemeClr val="tx1"/>
                  </a:solidFill>
                </a:rPr>
                <a:t>Органы по сертификации</a:t>
              </a:r>
            </a:p>
            <a:p>
              <a:r>
                <a:rPr lang="ru-RU" sz="1400" b="1" dirty="0" smtClean="0">
                  <a:solidFill>
                    <a:schemeClr val="tx1"/>
                  </a:solidFill>
                </a:rPr>
                <a:t>Организации подготовки экспертов</a:t>
              </a:r>
            </a:p>
            <a:p>
              <a:r>
                <a:rPr lang="ru-RU" sz="1400" b="1" dirty="0" smtClean="0">
                  <a:solidFill>
                    <a:schemeClr val="tx1"/>
                  </a:solidFill>
                </a:rPr>
                <a:t>Контролирующие организации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235746" y="4278211"/>
              <a:ext cx="2743200" cy="1977531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dirty="0" smtClean="0">
                  <a:solidFill>
                    <a:schemeClr val="tx1"/>
                  </a:solidFill>
                </a:rPr>
                <a:t>Испытательные лаборатории</a:t>
              </a:r>
            </a:p>
            <a:p>
              <a:r>
                <a:rPr lang="ru-RU" sz="1400" b="1" dirty="0" smtClean="0">
                  <a:solidFill>
                    <a:schemeClr val="tx1"/>
                  </a:solidFill>
                </a:rPr>
                <a:t>Органы по сертификации</a:t>
              </a:r>
            </a:p>
            <a:p>
              <a:r>
                <a:rPr lang="ru-RU" sz="1400" b="1" dirty="0" smtClean="0">
                  <a:solidFill>
                    <a:schemeClr val="tx1"/>
                  </a:solidFill>
                </a:rPr>
                <a:t>Организации подготовки экспертов</a:t>
              </a:r>
            </a:p>
            <a:p>
              <a:r>
                <a:rPr lang="ru-RU" sz="1400" b="1" dirty="0" smtClean="0">
                  <a:solidFill>
                    <a:schemeClr val="tx1"/>
                  </a:solidFill>
                </a:rPr>
                <a:t>Контролирующие организации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172200" y="4278211"/>
              <a:ext cx="2743200" cy="1990384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dirty="0" smtClean="0">
                  <a:solidFill>
                    <a:schemeClr val="tx1"/>
                  </a:solidFill>
                </a:rPr>
                <a:t>Испытательные лаборатории</a:t>
              </a:r>
            </a:p>
            <a:p>
              <a:r>
                <a:rPr lang="ru-RU" sz="1400" b="1" dirty="0" smtClean="0">
                  <a:solidFill>
                    <a:schemeClr val="tx1"/>
                  </a:solidFill>
                </a:rPr>
                <a:t>Органы по сертификации</a:t>
              </a:r>
            </a:p>
            <a:p>
              <a:r>
                <a:rPr lang="ru-RU" sz="1400" b="1" dirty="0" smtClean="0">
                  <a:solidFill>
                    <a:schemeClr val="tx1"/>
                  </a:solidFill>
                </a:rPr>
                <a:t>Организации подготовки экспертов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143000" y="6324600"/>
              <a:ext cx="6400800" cy="381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Объекты аккредитации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713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140</TotalTime>
  <Words>473</Words>
  <Application>Microsoft Office PowerPoint</Application>
  <PresentationFormat>Экран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Органы по сертификации и испытательные лаборатории</vt:lpstr>
      <vt:lpstr>Функции органов по сертификации</vt:lpstr>
      <vt:lpstr>Презентация PowerPoint</vt:lpstr>
      <vt:lpstr>Презентация PowerPoint</vt:lpstr>
      <vt:lpstr>Аккредитованные испытательные лаборатории</vt:lpstr>
      <vt:lpstr>Презентация PowerPoint</vt:lpstr>
      <vt:lpstr>Цели аккредитации ОС и ИЛ</vt:lpstr>
      <vt:lpstr>Принципы аккредитации</vt:lpstr>
      <vt:lpstr>Структура системы аккредитации в Российской Федерации</vt:lpstr>
      <vt:lpstr>Этапы процесса аккредитации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Органы по сертификации и испытательные лаборатории</dc:title>
  <cp:lastModifiedBy>Sorochkin</cp:lastModifiedBy>
  <cp:revision>16</cp:revision>
  <dcterms:modified xsi:type="dcterms:W3CDTF">2012-09-28T17:39:27Z</dcterms:modified>
</cp:coreProperties>
</file>